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</p:sldIdLst>
  <p:sldSz cy="5143500" cx="9144000"/>
  <p:notesSz cx="6858000" cy="9144000"/>
  <p:embeddedFontLst>
    <p:embeddedFont>
      <p:font typeface="Roboto"/>
      <p:regular r:id="rId115"/>
      <p:bold r:id="rId116"/>
      <p:italic r:id="rId117"/>
      <p:boldItalic r:id="rId118"/>
    </p:embeddedFont>
    <p:embeddedFont>
      <p:font typeface="Montserrat"/>
      <p:regular r:id="rId119"/>
      <p:bold r:id="rId120"/>
      <p:italic r:id="rId121"/>
      <p:boldItalic r:id="rId122"/>
    </p:embeddedFont>
    <p:embeddedFont>
      <p:font typeface="Sarala"/>
      <p:regular r:id="rId123"/>
      <p:bold r:id="rId124"/>
    </p:embeddedFont>
    <p:embeddedFont>
      <p:font typeface="Comfortaa"/>
      <p:regular r:id="rId125"/>
      <p:bold r:id="rId1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289B292-A99A-40AF-B5E8-17F2F0FC37B5}">
  <a:tblStyle styleId="{0289B292-A99A-40AF-B5E8-17F2F0FC37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6" Type="http://schemas.openxmlformats.org/officeDocument/2006/relationships/font" Target="fonts/Comfortaa-bold.fntdata"/><Relationship Id="rId26" Type="http://schemas.openxmlformats.org/officeDocument/2006/relationships/slide" Target="slides/slide19.xml"/><Relationship Id="rId121" Type="http://schemas.openxmlformats.org/officeDocument/2006/relationships/font" Target="fonts/Montserrat-italic.fntdata"/><Relationship Id="rId25" Type="http://schemas.openxmlformats.org/officeDocument/2006/relationships/slide" Target="slides/slide18.xml"/><Relationship Id="rId120" Type="http://schemas.openxmlformats.org/officeDocument/2006/relationships/font" Target="fonts/Montserrat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font" Target="fonts/Comfortaa-regular.fntdata"/><Relationship Id="rId29" Type="http://schemas.openxmlformats.org/officeDocument/2006/relationships/slide" Target="slides/slide22.xml"/><Relationship Id="rId124" Type="http://schemas.openxmlformats.org/officeDocument/2006/relationships/font" Target="fonts/Sarala-bold.fntdata"/><Relationship Id="rId123" Type="http://schemas.openxmlformats.org/officeDocument/2006/relationships/font" Target="fonts/Sarala-regular.fntdata"/><Relationship Id="rId122" Type="http://schemas.openxmlformats.org/officeDocument/2006/relationships/font" Target="fonts/Montserrat-boldItalic.fntdata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font" Target="fonts/Roboto-boldItalic.fntdata"/><Relationship Id="rId117" Type="http://schemas.openxmlformats.org/officeDocument/2006/relationships/font" Target="fonts/Roboto-italic.fntdata"/><Relationship Id="rId116" Type="http://schemas.openxmlformats.org/officeDocument/2006/relationships/font" Target="fonts/Roboto-bold.fntdata"/><Relationship Id="rId115" Type="http://schemas.openxmlformats.org/officeDocument/2006/relationships/font" Target="fonts/Roboto-regular.fntdata"/><Relationship Id="rId119" Type="http://schemas.openxmlformats.org/officeDocument/2006/relationships/font" Target="fonts/Montserrat-regular.fntdata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d3a34824a_0_8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2d3a34824a_0_8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90aadadc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90aadadc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33c8d3f81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33c8d3f81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32d3a34824a_0_8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32d3a34824a_0_8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3393e8ff59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3393e8ff59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d9461283c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2d9461283c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338411be5f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338411be5f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338411be5fd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338411be5f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338411be5fd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338411be5f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341e4c8e406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341e4c8e406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70896972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70896972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370896972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370896972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370896972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370896972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38411be5fd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38411be5f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38411be5fd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38411be5f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38411be5fd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38411be5fd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38411be5fd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38411be5f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d951c3b3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d951c3b3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390aadadc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390aadadc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f7ca8ae2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f7ca8ae2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390aadadc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390aadadc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390aadadc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390aadadc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41e4c8e4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41e4c8e4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41e4c8e40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41e4c8e40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41e4c8e40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41e4c8e40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41e4c8e40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41e4c8e40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41e4c8e40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41e4c8e40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41e4c8e40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41e4c8e40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41e4c8e40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41e4c8e40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aca1d8e0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aca1d8e0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2fd528971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2fd528971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3aca1d8e05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3aca1d8e05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390aadadc6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390aadadc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41e4c8e406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41e4c8e406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370896972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370896972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370896972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370896972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af7ca8ae2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af7ca8ae2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af7ca8ae2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af7ca8ae2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af7ca8ae2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af7ca8ae2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af7ca8ae2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af7ca8ae2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af7ca8ae2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af7ca8ae2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70896972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370896972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af7ca8ae28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af7ca8ae28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af7ca8ae28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af7ca8ae28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af7ca8ae28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af7ca8ae28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2d3a34824a_0_8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2d3a34824a_0_8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af7ca8ae28_0_1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af7ca8ae28_0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2dbbc7d56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32dbbc7d56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2dbbc7d56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2dbbc7d56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41e4c8e406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41e4c8e406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41e4c8e406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41e4c8e406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390aadadc6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3390aadadc6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d0b18a0e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dd0b18a0e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393e8ff59e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393e8ff59e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3a526175e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3a526175e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393e8ff59e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393e8ff59e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2f60291fc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32f60291fc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2f60291fc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2f60291fc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2f60291fc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2f60291fc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2f60291fc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2f60291fc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38411be5f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38411be5f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38411be5f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38411be5f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39a44bc634_18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39a44bc634_18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d9461283c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d9461283c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39a44bc634_18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339a44bc634_18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38411be5f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338411be5f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341e4c8e406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341e4c8e406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41e4c8e406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41e4c8e406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41e4c8e406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41e4c8e406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d9461283c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2d9461283c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d9461283c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2d9461283c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350ceafef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3350ceafef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3350ceafef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3350ceafef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3350ceafef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3350ceafef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370896972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370896972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350ceafef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3350ceafef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350ceafef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350ceafef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3350ceafef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3350ceafef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3350ceafef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3350ceafef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3350ceafef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3350ceafef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390aadadc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3390aadadc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d9461283c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2d9461283c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393e8ff59e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3393e8ff59e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339a44bc634_18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339a44bc634_1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339a44bc634_18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339a44bc634_18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38f95c7205_3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38f95c7205_3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2d9461283c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2d9461283c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d9461283c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d9461283c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d9461283c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2d9461283c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338411be5f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338411be5f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38411be5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338411be5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338411be5f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338411be5f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338411be5f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338411be5f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338411be5f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338411be5f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338411be5fd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338411be5f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32fd528971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32fd528971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390aadadc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390aadadc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3390aadadc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3390aadadc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3390aadadc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3390aadadc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3393e8ff59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3393e8ff59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3390aadadc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3390aadadc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3390aadadc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3390aadadc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3390aadadc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3390aadadc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3390aadadc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3390aadadc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3390aadadc6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3390aadadc6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3393e8ff59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3393e8ff59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33c8d3f814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33c8d3f814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www.freepik.com/home" TargetMode="External"/><Relationship Id="rId5" Type="http://schemas.openxmlformats.org/officeDocument/2006/relationships/hyperlink" Target="https://stories.freepik.com/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4573925" y="350"/>
            <a:ext cx="4570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4836250" y="2931900"/>
            <a:ext cx="40353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3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5"/>
          <p:cNvSpPr txBox="1"/>
          <p:nvPr>
            <p:ph hasCustomPrompt="1" idx="2" type="title"/>
          </p:nvPr>
        </p:nvSpPr>
        <p:spPr>
          <a:xfrm>
            <a:off x="5786125" y="956698"/>
            <a:ext cx="2135400" cy="19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5277425" y="3594000"/>
            <a:ext cx="31527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" name="Google Shape;67;p15"/>
          <p:cNvSpPr/>
          <p:nvPr/>
        </p:nvSpPr>
        <p:spPr>
          <a:xfrm>
            <a:off x="-10850" y="-5125"/>
            <a:ext cx="7242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6853800" y="4776850"/>
            <a:ext cx="2300400" cy="36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-10850" y="4776850"/>
            <a:ext cx="724200" cy="3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11275" y="1423030"/>
            <a:ext cx="79215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  <a:defRPr sz="11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9pPr>
          </a:lstStyle>
          <a:p/>
        </p:txBody>
      </p:sp>
      <p:sp>
        <p:nvSpPr>
          <p:cNvPr id="72" name="Google Shape;72;p16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0" y="4807300"/>
            <a:ext cx="91440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5" name="Google Shape;75;p16"/>
          <p:cNvSpPr/>
          <p:nvPr/>
        </p:nvSpPr>
        <p:spPr>
          <a:xfrm>
            <a:off x="8430900" y="71935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606475" y="2293394"/>
            <a:ext cx="3365400" cy="23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5172150" y="2007458"/>
            <a:ext cx="33654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0" name="Google Shape;80;p17"/>
          <p:cNvSpPr/>
          <p:nvPr/>
        </p:nvSpPr>
        <p:spPr>
          <a:xfrm>
            <a:off x="0" y="0"/>
            <a:ext cx="713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8430750" y="4419900"/>
            <a:ext cx="7131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4" name="Google Shape;84;p18"/>
          <p:cNvSpPr/>
          <p:nvPr/>
        </p:nvSpPr>
        <p:spPr>
          <a:xfrm>
            <a:off x="5575" y="4771375"/>
            <a:ext cx="91440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/>
          <p:nvPr/>
        </p:nvSpPr>
        <p:spPr>
          <a:xfrm>
            <a:off x="5575" y="-5125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/>
          <p:nvPr/>
        </p:nvSpPr>
        <p:spPr>
          <a:xfrm>
            <a:off x="8435650" y="-5125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9"/>
          <p:cNvSpPr txBox="1"/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19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5354250" y="533873"/>
            <a:ext cx="2999100" cy="22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5" name="Google Shape;95;p20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0"/>
          <p:cNvSpPr/>
          <p:nvPr/>
        </p:nvSpPr>
        <p:spPr>
          <a:xfrm>
            <a:off x="6853800" y="3696300"/>
            <a:ext cx="22902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21"/>
          <p:cNvSpPr/>
          <p:nvPr/>
        </p:nvSpPr>
        <p:spPr>
          <a:xfrm>
            <a:off x="11050" y="4424050"/>
            <a:ext cx="22794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1"/>
          <p:cNvSpPr/>
          <p:nvPr/>
        </p:nvSpPr>
        <p:spPr>
          <a:xfrm>
            <a:off x="8430775" y="441990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04" name="Google Shape;104;p22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2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2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1946840" y="1774892"/>
            <a:ext cx="6619800" cy="14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1900825" y="3105792"/>
            <a:ext cx="6619800" cy="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0" name="Google Shape;110;p23"/>
          <p:cNvSpPr/>
          <p:nvPr/>
        </p:nvSpPr>
        <p:spPr>
          <a:xfrm>
            <a:off x="4572000" y="-10600"/>
            <a:ext cx="4572000" cy="72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3"/>
          <p:cNvSpPr/>
          <p:nvPr/>
        </p:nvSpPr>
        <p:spPr>
          <a:xfrm>
            <a:off x="4572000" y="4415325"/>
            <a:ext cx="4572000" cy="72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3"/>
          <p:cNvSpPr/>
          <p:nvPr/>
        </p:nvSpPr>
        <p:spPr>
          <a:xfrm>
            <a:off x="6853800" y="4807300"/>
            <a:ext cx="22902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/>
          <p:nvPr/>
        </p:nvSpPr>
        <p:spPr>
          <a:xfrm>
            <a:off x="0" y="1756525"/>
            <a:ext cx="9144000" cy="337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5"/>
          <p:cNvSpPr txBox="1"/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66125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25"/>
          <p:cNvSpPr txBox="1"/>
          <p:nvPr>
            <p:ph hasCustomPrompt="1" idx="2" type="title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5"/>
          <p:cNvSpPr txBox="1"/>
          <p:nvPr>
            <p:ph idx="3" type="title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0" name="Google Shape;120;p25"/>
          <p:cNvSpPr txBox="1"/>
          <p:nvPr>
            <p:ph idx="4" type="subTitle"/>
          </p:nvPr>
        </p:nvSpPr>
        <p:spPr>
          <a:xfrm>
            <a:off x="337170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1" name="Google Shape;121;p25"/>
          <p:cNvSpPr txBox="1"/>
          <p:nvPr>
            <p:ph hasCustomPrompt="1" idx="5" type="title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25"/>
          <p:cNvSpPr txBox="1"/>
          <p:nvPr>
            <p:ph idx="6" type="title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25"/>
          <p:cNvSpPr txBox="1"/>
          <p:nvPr>
            <p:ph idx="7" type="subTitle"/>
          </p:nvPr>
        </p:nvSpPr>
        <p:spPr>
          <a:xfrm>
            <a:off x="608215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4" name="Google Shape;124;p25"/>
          <p:cNvSpPr txBox="1"/>
          <p:nvPr>
            <p:ph hasCustomPrompt="1" idx="8" type="title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25"/>
          <p:cNvSpPr txBox="1"/>
          <p:nvPr>
            <p:ph idx="9" type="title"/>
          </p:nvPr>
        </p:nvSpPr>
        <p:spPr>
          <a:xfrm>
            <a:off x="66125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25"/>
          <p:cNvSpPr txBox="1"/>
          <p:nvPr>
            <p:ph idx="13" type="subTitle"/>
          </p:nvPr>
        </p:nvSpPr>
        <p:spPr>
          <a:xfrm>
            <a:off x="66125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5"/>
          <p:cNvSpPr txBox="1"/>
          <p:nvPr>
            <p:ph hasCustomPrompt="1" idx="14" type="title"/>
          </p:nvPr>
        </p:nvSpPr>
        <p:spPr>
          <a:xfrm>
            <a:off x="97085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5"/>
          <p:cNvSpPr txBox="1"/>
          <p:nvPr>
            <p:ph idx="15" type="title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9" name="Google Shape;129;p25"/>
          <p:cNvSpPr txBox="1"/>
          <p:nvPr>
            <p:ph idx="16" type="subTitle"/>
          </p:nvPr>
        </p:nvSpPr>
        <p:spPr>
          <a:xfrm>
            <a:off x="337170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25"/>
          <p:cNvSpPr txBox="1"/>
          <p:nvPr>
            <p:ph hasCustomPrompt="1" idx="17" type="title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5"/>
          <p:cNvSpPr txBox="1"/>
          <p:nvPr>
            <p:ph idx="18" type="title"/>
          </p:nvPr>
        </p:nvSpPr>
        <p:spPr>
          <a:xfrm>
            <a:off x="608215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2" name="Google Shape;132;p25"/>
          <p:cNvSpPr txBox="1"/>
          <p:nvPr>
            <p:ph idx="19" type="subTitle"/>
          </p:nvPr>
        </p:nvSpPr>
        <p:spPr>
          <a:xfrm>
            <a:off x="608215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25"/>
          <p:cNvSpPr txBox="1"/>
          <p:nvPr>
            <p:ph hasCustomPrompt="1" idx="20" type="title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5"/>
          <p:cNvSpPr txBox="1"/>
          <p:nvPr>
            <p:ph idx="21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35" name="Google Shape;135;p25"/>
          <p:cNvSpPr/>
          <p:nvPr/>
        </p:nvSpPr>
        <p:spPr>
          <a:xfrm>
            <a:off x="8784650" y="0"/>
            <a:ext cx="359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/>
          <p:nvPr/>
        </p:nvSpPr>
        <p:spPr>
          <a:xfrm>
            <a:off x="0" y="1603600"/>
            <a:ext cx="713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SECTION_TITLE_AND_DESCRIPTION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81365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81365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0" name="Google Shape;140;p26"/>
          <p:cNvSpPr txBox="1"/>
          <p:nvPr>
            <p:ph idx="2" type="title"/>
          </p:nvPr>
        </p:nvSpPr>
        <p:spPr>
          <a:xfrm>
            <a:off x="337170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1" name="Google Shape;141;p26"/>
          <p:cNvSpPr txBox="1"/>
          <p:nvPr>
            <p:ph idx="3" type="subTitle"/>
          </p:nvPr>
        </p:nvSpPr>
        <p:spPr>
          <a:xfrm>
            <a:off x="337170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" name="Google Shape;142;p26"/>
          <p:cNvSpPr txBox="1"/>
          <p:nvPr>
            <p:ph idx="4" type="title"/>
          </p:nvPr>
        </p:nvSpPr>
        <p:spPr>
          <a:xfrm>
            <a:off x="592975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26"/>
          <p:cNvSpPr txBox="1"/>
          <p:nvPr>
            <p:ph idx="5" type="subTitle"/>
          </p:nvPr>
        </p:nvSpPr>
        <p:spPr>
          <a:xfrm>
            <a:off x="592975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4" name="Google Shape;144;p26"/>
          <p:cNvSpPr/>
          <p:nvPr/>
        </p:nvSpPr>
        <p:spPr>
          <a:xfrm>
            <a:off x="0" y="4419900"/>
            <a:ext cx="91440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46" name="Google Shape;146;p26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1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712175" y="3051975"/>
            <a:ext cx="7730400" cy="35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7"/>
          <p:cNvSpPr/>
          <p:nvPr/>
        </p:nvSpPr>
        <p:spPr>
          <a:xfrm>
            <a:off x="5300" y="0"/>
            <a:ext cx="91440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7"/>
          <p:cNvSpPr/>
          <p:nvPr/>
        </p:nvSpPr>
        <p:spPr>
          <a:xfrm>
            <a:off x="5300" y="4416875"/>
            <a:ext cx="9144000" cy="76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7"/>
          <p:cNvSpPr txBox="1"/>
          <p:nvPr>
            <p:ph type="title"/>
          </p:nvPr>
        </p:nvSpPr>
        <p:spPr>
          <a:xfrm>
            <a:off x="3277050" y="3007434"/>
            <a:ext cx="25899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2" name="Google Shape;152;p27"/>
          <p:cNvSpPr txBox="1"/>
          <p:nvPr>
            <p:ph idx="1" type="subTitle"/>
          </p:nvPr>
        </p:nvSpPr>
        <p:spPr>
          <a:xfrm>
            <a:off x="1551975" y="1688475"/>
            <a:ext cx="6040200" cy="14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3" name="Google Shape;153;p27"/>
          <p:cNvSpPr/>
          <p:nvPr/>
        </p:nvSpPr>
        <p:spPr>
          <a:xfrm>
            <a:off x="7592175" y="4775700"/>
            <a:ext cx="1557000" cy="36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7"/>
          <p:cNvSpPr/>
          <p:nvPr/>
        </p:nvSpPr>
        <p:spPr>
          <a:xfrm>
            <a:off x="5300" y="541150"/>
            <a:ext cx="706800" cy="35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of text 1">
  <p:cSld name="TITLE_ONLY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/>
          <p:nvPr/>
        </p:nvSpPr>
        <p:spPr>
          <a:xfrm>
            <a:off x="4470525" y="3701400"/>
            <a:ext cx="46734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8"/>
          <p:cNvSpPr/>
          <p:nvPr/>
        </p:nvSpPr>
        <p:spPr>
          <a:xfrm>
            <a:off x="5111875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8"/>
          <p:cNvSpPr txBox="1"/>
          <p:nvPr>
            <p:ph type="title"/>
          </p:nvPr>
        </p:nvSpPr>
        <p:spPr>
          <a:xfrm>
            <a:off x="5462775" y="1331400"/>
            <a:ext cx="23208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59" name="Google Shape;159;p28"/>
          <p:cNvSpPr txBox="1"/>
          <p:nvPr>
            <p:ph idx="1" type="subTitle"/>
          </p:nvPr>
        </p:nvSpPr>
        <p:spPr>
          <a:xfrm>
            <a:off x="5449675" y="2549700"/>
            <a:ext cx="23469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8"/>
          <p:cNvSpPr/>
          <p:nvPr/>
        </p:nvSpPr>
        <p:spPr>
          <a:xfrm>
            <a:off x="0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/>
          <p:nvPr/>
        </p:nvSpPr>
        <p:spPr>
          <a:xfrm>
            <a:off x="0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of text 2">
  <p:cSld name="TITLE_ONLY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/>
          <p:nvPr/>
        </p:nvSpPr>
        <p:spPr>
          <a:xfrm flipH="1">
            <a:off x="0" y="3701400"/>
            <a:ext cx="45186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/>
          <p:nvPr/>
        </p:nvSpPr>
        <p:spPr>
          <a:xfrm flipH="1">
            <a:off x="50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/>
          <p:cNvSpPr/>
          <p:nvPr/>
        </p:nvSpPr>
        <p:spPr>
          <a:xfrm flipH="1">
            <a:off x="8430825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/>
          <p:nvPr/>
        </p:nvSpPr>
        <p:spPr>
          <a:xfrm flipH="1">
            <a:off x="7652025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type="title"/>
          </p:nvPr>
        </p:nvSpPr>
        <p:spPr>
          <a:xfrm>
            <a:off x="1312150" y="1331500"/>
            <a:ext cx="24174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68" name="Google Shape;168;p29"/>
          <p:cNvSpPr txBox="1"/>
          <p:nvPr>
            <p:ph idx="1" type="subTitle"/>
          </p:nvPr>
        </p:nvSpPr>
        <p:spPr>
          <a:xfrm>
            <a:off x="1332300" y="2549613"/>
            <a:ext cx="23769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_1_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712550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5289448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0"/>
          <p:cNvSpPr txBox="1"/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30"/>
          <p:cNvSpPr txBox="1"/>
          <p:nvPr>
            <p:ph idx="1" type="subTitle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4" name="Google Shape;174;p30"/>
          <p:cNvSpPr txBox="1"/>
          <p:nvPr>
            <p:ph idx="2" type="title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idx="3" type="subTitle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0"/>
          <p:cNvSpPr txBox="1"/>
          <p:nvPr>
            <p:ph idx="4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77" name="Google Shape;177;p30"/>
          <p:cNvSpPr/>
          <p:nvPr/>
        </p:nvSpPr>
        <p:spPr>
          <a:xfrm>
            <a:off x="0" y="4772325"/>
            <a:ext cx="9144000" cy="3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0"/>
          <p:cNvSpPr/>
          <p:nvPr/>
        </p:nvSpPr>
        <p:spPr>
          <a:xfrm flipH="1">
            <a:off x="8433163" y="0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0"/>
          <p:cNvSpPr/>
          <p:nvPr/>
        </p:nvSpPr>
        <p:spPr>
          <a:xfrm flipH="1">
            <a:off x="3088" y="0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SECTION_TITLE_AND_DESCRIPTION_1_1_3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923550" y="21040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2" name="Google Shape;182;p31"/>
          <p:cNvSpPr txBox="1"/>
          <p:nvPr>
            <p:ph idx="1" type="subTitle"/>
          </p:nvPr>
        </p:nvSpPr>
        <p:spPr>
          <a:xfrm>
            <a:off x="923550" y="2475136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3" name="Google Shape;183;p31"/>
          <p:cNvSpPr txBox="1"/>
          <p:nvPr>
            <p:ph idx="2" type="title"/>
          </p:nvPr>
        </p:nvSpPr>
        <p:spPr>
          <a:xfrm>
            <a:off x="923550" y="3506341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4" name="Google Shape;184;p31"/>
          <p:cNvSpPr txBox="1"/>
          <p:nvPr>
            <p:ph idx="3" type="subTitle"/>
          </p:nvPr>
        </p:nvSpPr>
        <p:spPr>
          <a:xfrm>
            <a:off x="923550" y="3877413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31"/>
          <p:cNvSpPr txBox="1"/>
          <p:nvPr>
            <p:ph idx="4" type="title"/>
          </p:nvPr>
        </p:nvSpPr>
        <p:spPr>
          <a:xfrm>
            <a:off x="6029625" y="21040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6" name="Google Shape;186;p31"/>
          <p:cNvSpPr txBox="1"/>
          <p:nvPr>
            <p:ph idx="5" type="subTitle"/>
          </p:nvPr>
        </p:nvSpPr>
        <p:spPr>
          <a:xfrm>
            <a:off x="6029625" y="2475137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7" name="Google Shape;187;p31"/>
          <p:cNvSpPr txBox="1"/>
          <p:nvPr>
            <p:ph idx="6" type="title"/>
          </p:nvPr>
        </p:nvSpPr>
        <p:spPr>
          <a:xfrm>
            <a:off x="6029625" y="350634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8" name="Google Shape;188;p31"/>
          <p:cNvSpPr txBox="1"/>
          <p:nvPr>
            <p:ph idx="7" type="subTitle"/>
          </p:nvPr>
        </p:nvSpPr>
        <p:spPr>
          <a:xfrm>
            <a:off x="6029625" y="3877414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31"/>
          <p:cNvSpPr txBox="1"/>
          <p:nvPr>
            <p:ph idx="8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90" name="Google Shape;190;p31"/>
          <p:cNvSpPr/>
          <p:nvPr/>
        </p:nvSpPr>
        <p:spPr>
          <a:xfrm>
            <a:off x="5575" y="-5125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/>
          <p:nvPr/>
        </p:nvSpPr>
        <p:spPr>
          <a:xfrm>
            <a:off x="8435675" y="719350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1"/>
          <p:cNvSpPr/>
          <p:nvPr/>
        </p:nvSpPr>
        <p:spPr>
          <a:xfrm>
            <a:off x="5575" y="4783500"/>
            <a:ext cx="7077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SECTION_TITLE_AND_DESCRIPTION_1_1_4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/>
          <p:nvPr/>
        </p:nvSpPr>
        <p:spPr>
          <a:xfrm>
            <a:off x="0" y="4776850"/>
            <a:ext cx="9144000" cy="36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2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SECTION_TITLE_AND_DESCRIPTION_1_1_4_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/>
          <p:nvPr/>
        </p:nvSpPr>
        <p:spPr>
          <a:xfrm>
            <a:off x="0" y="719350"/>
            <a:ext cx="713100" cy="441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3"/>
          <p:cNvSpPr/>
          <p:nvPr/>
        </p:nvSpPr>
        <p:spPr>
          <a:xfrm>
            <a:off x="8430775" y="2571750"/>
            <a:ext cx="713100" cy="25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3"/>
          <p:cNvSpPr/>
          <p:nvPr/>
        </p:nvSpPr>
        <p:spPr>
          <a:xfrm>
            <a:off x="8430775" y="-1600"/>
            <a:ext cx="713100" cy="72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3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SECTION_TITLE_AND_DESCRIPTION_1_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>
            <a:off x="5300" y="2162570"/>
            <a:ext cx="9133500" cy="44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4"/>
          <p:cNvSpPr/>
          <p:nvPr/>
        </p:nvSpPr>
        <p:spPr>
          <a:xfrm>
            <a:off x="5300" y="3502195"/>
            <a:ext cx="9133500" cy="4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4"/>
          <p:cNvSpPr/>
          <p:nvPr/>
        </p:nvSpPr>
        <p:spPr>
          <a:xfrm>
            <a:off x="5300" y="0"/>
            <a:ext cx="9133500" cy="175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4"/>
          <p:cNvSpPr txBox="1"/>
          <p:nvPr>
            <p:ph type="title"/>
          </p:nvPr>
        </p:nvSpPr>
        <p:spPr>
          <a:xfrm>
            <a:off x="98630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6" name="Google Shape;206;p34"/>
          <p:cNvSpPr txBox="1"/>
          <p:nvPr>
            <p:ph idx="1" type="subTitle"/>
          </p:nvPr>
        </p:nvSpPr>
        <p:spPr>
          <a:xfrm>
            <a:off x="81365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7" name="Google Shape;207;p34"/>
          <p:cNvSpPr txBox="1"/>
          <p:nvPr>
            <p:ph idx="2" type="title"/>
          </p:nvPr>
        </p:nvSpPr>
        <p:spPr>
          <a:xfrm>
            <a:off x="354435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8" name="Google Shape;208;p34"/>
          <p:cNvSpPr txBox="1"/>
          <p:nvPr>
            <p:ph idx="3" type="subTitle"/>
          </p:nvPr>
        </p:nvSpPr>
        <p:spPr>
          <a:xfrm>
            <a:off x="337170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9" name="Google Shape;209;p34"/>
          <p:cNvSpPr txBox="1"/>
          <p:nvPr>
            <p:ph idx="4" type="title"/>
          </p:nvPr>
        </p:nvSpPr>
        <p:spPr>
          <a:xfrm>
            <a:off x="610240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0" name="Google Shape;210;p34"/>
          <p:cNvSpPr txBox="1"/>
          <p:nvPr>
            <p:ph idx="5" type="subTitle"/>
          </p:nvPr>
        </p:nvSpPr>
        <p:spPr>
          <a:xfrm>
            <a:off x="592975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1" name="Google Shape;211;p34"/>
          <p:cNvSpPr txBox="1"/>
          <p:nvPr>
            <p:ph idx="6" type="title"/>
          </p:nvPr>
        </p:nvSpPr>
        <p:spPr>
          <a:xfrm>
            <a:off x="98630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2" name="Google Shape;212;p34"/>
          <p:cNvSpPr txBox="1"/>
          <p:nvPr>
            <p:ph idx="7" type="subTitle"/>
          </p:nvPr>
        </p:nvSpPr>
        <p:spPr>
          <a:xfrm>
            <a:off x="81365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3" name="Google Shape;213;p34"/>
          <p:cNvSpPr txBox="1"/>
          <p:nvPr>
            <p:ph idx="8" type="title"/>
          </p:nvPr>
        </p:nvSpPr>
        <p:spPr>
          <a:xfrm>
            <a:off x="354435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4" name="Google Shape;214;p34"/>
          <p:cNvSpPr txBox="1"/>
          <p:nvPr>
            <p:ph idx="9" type="subTitle"/>
          </p:nvPr>
        </p:nvSpPr>
        <p:spPr>
          <a:xfrm>
            <a:off x="337170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5" name="Google Shape;215;p34"/>
          <p:cNvSpPr txBox="1"/>
          <p:nvPr>
            <p:ph idx="13" type="title"/>
          </p:nvPr>
        </p:nvSpPr>
        <p:spPr>
          <a:xfrm>
            <a:off x="610240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6" name="Google Shape;216;p34"/>
          <p:cNvSpPr txBox="1"/>
          <p:nvPr>
            <p:ph idx="14" type="subTitle"/>
          </p:nvPr>
        </p:nvSpPr>
        <p:spPr>
          <a:xfrm>
            <a:off x="592975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7" name="Google Shape;217;p34"/>
          <p:cNvSpPr txBox="1"/>
          <p:nvPr>
            <p:ph idx="15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18" name="Google Shape;218;p34"/>
          <p:cNvSpPr/>
          <p:nvPr/>
        </p:nvSpPr>
        <p:spPr>
          <a:xfrm>
            <a:off x="7926175" y="0"/>
            <a:ext cx="1217700" cy="3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4"/>
          <p:cNvSpPr/>
          <p:nvPr/>
        </p:nvSpPr>
        <p:spPr>
          <a:xfrm>
            <a:off x="0" y="1028700"/>
            <a:ext cx="713100" cy="3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/>
          <p:nvPr/>
        </p:nvSpPr>
        <p:spPr>
          <a:xfrm>
            <a:off x="0" y="0"/>
            <a:ext cx="388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5"/>
          <p:cNvSpPr txBox="1"/>
          <p:nvPr>
            <p:ph type="ctrTitle"/>
          </p:nvPr>
        </p:nvSpPr>
        <p:spPr>
          <a:xfrm>
            <a:off x="592425" y="594400"/>
            <a:ext cx="2691300" cy="13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ExtraBold"/>
              <a:buNone/>
              <a:defRPr sz="5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3" name="Google Shape;223;p35"/>
          <p:cNvSpPr txBox="1"/>
          <p:nvPr>
            <p:ph idx="1" type="subTitle"/>
          </p:nvPr>
        </p:nvSpPr>
        <p:spPr>
          <a:xfrm>
            <a:off x="592423" y="1908225"/>
            <a:ext cx="2691300" cy="1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4" name="Google Shape;224;p35"/>
          <p:cNvSpPr txBox="1"/>
          <p:nvPr/>
        </p:nvSpPr>
        <p:spPr>
          <a:xfrm>
            <a:off x="602175" y="3532850"/>
            <a:ext cx="2691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8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5" name="Google Shape;225;p35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226" name="Google Shape;226;p35"/>
            <p:cNvSpPr/>
            <p:nvPr/>
          </p:nvSpPr>
          <p:spPr>
            <a:xfrm>
              <a:off x="3538075" y="0"/>
              <a:ext cx="3315900" cy="71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b="1" sz="3500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hyperlink" Target="https://en.cppreference.com/w/cpp/language/string_literal" TargetMode="External"/><Relationship Id="rId6" Type="http://schemas.openxmlformats.org/officeDocument/2006/relationships/hyperlink" Target="https://en.cppreference.com/w/cpp/language/string_literal" TargetMode="Externa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s://gcc.gnu.org/onlinedocs/gcc/Designated-Inits.html" TargetMode="External"/><Relationship Id="rId4" Type="http://schemas.openxmlformats.org/officeDocument/2006/relationships/image" Target="../media/image15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20" Type="http://schemas.openxmlformats.org/officeDocument/2006/relationships/hyperlink" Target="https://arstechnica.com/features/2020/12/a-damn-stupid-thing-to-do-the-origins-of-c/" TargetMode="External"/><Relationship Id="rId11" Type="http://schemas.openxmlformats.org/officeDocument/2006/relationships/hyperlink" Target="https://zestedesavoir.com/tutoriels/755/le-langage-c-1/" TargetMode="External"/><Relationship Id="rId22" Type="http://schemas.openxmlformats.org/officeDocument/2006/relationships/hyperlink" Target="https://exple.tive.org/blarg/2013/10/22/citation-needed/" TargetMode="External"/><Relationship Id="rId10" Type="http://schemas.openxmlformats.org/officeDocument/2006/relationships/hyperlink" Target="https://open-std.org/JTC1/SC22/WG14/www/docs/n3467.pdf" TargetMode="External"/><Relationship Id="rId21" Type="http://schemas.openxmlformats.org/officeDocument/2006/relationships/hyperlink" Target="https://web.archive.org/web/20150611114355/https://www.bell-labs.com/usr/dmr/www/chist.html" TargetMode="External"/><Relationship Id="rId13" Type="http://schemas.openxmlformats.org/officeDocument/2006/relationships/hyperlink" Target="https://github.com/3b1b/manim/tree/master" TargetMode="External"/><Relationship Id="rId12" Type="http://schemas.openxmlformats.org/officeDocument/2006/relationships/hyperlink" Target="https://pastebin.com/XEsU72aE" TargetMode="External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retrofun.pl/wp-content/uploads/sites/2/2023/12/1978-ritchie-the-c-programming-language.pdf" TargetMode="External"/><Relationship Id="rId4" Type="http://schemas.openxmlformats.org/officeDocument/2006/relationships/hyperlink" Target="https://web.archive.org/web/20200909074736if_/https://www.pdf-archive.com/2014/10/02/ansi-iso-9899-1990-1/ansi-iso-9899-1990-1.pdf" TargetMode="External"/><Relationship Id="rId9" Type="http://schemas.openxmlformats.org/officeDocument/2006/relationships/hyperlink" Target="https://files.lhmouse.com/standards/ISO%20C%20N2176.pdf" TargetMode="External"/><Relationship Id="rId15" Type="http://schemas.openxmlformats.org/officeDocument/2006/relationships/hyperlink" Target="https://www.stroustrup.com/sibling_rivalry.pdf" TargetMode="External"/><Relationship Id="rId14" Type="http://schemas.openxmlformats.org/officeDocument/2006/relationships/hyperlink" Target="https://www.c-language.org/" TargetMode="External"/><Relationship Id="rId17" Type="http://schemas.openxmlformats.org/officeDocument/2006/relationships/hyperlink" Target="https://www.stroustrup.com/sibling_rivalry.pdf" TargetMode="External"/><Relationship Id="rId16" Type="http://schemas.openxmlformats.org/officeDocument/2006/relationships/hyperlink" Target="https://www.stroustrup.com/sibling_rivalry.pdf" TargetMode="External"/><Relationship Id="rId5" Type="http://schemas.openxmlformats.org/officeDocument/2006/relationships/hyperlink" Target="https://cdn.standards.iteh.ai/samples/23909/3713b553291741f7aa531e8de6b28bfe/ISO-IEC-9899-1990-Amd-1-1995.pdf" TargetMode="External"/><Relationship Id="rId19" Type="http://schemas.openxmlformats.org/officeDocument/2006/relationships/hyperlink" Target="https://godbolt.org/" TargetMode="External"/><Relationship Id="rId6" Type="http://schemas.openxmlformats.org/officeDocument/2006/relationships/hyperlink" Target="https://www.dii.uchile.cl/~daespino/files/Iso_C_1999_definition.pdf" TargetMode="External"/><Relationship Id="rId18" Type="http://schemas.openxmlformats.org/officeDocument/2006/relationships/hyperlink" Target="https://en.cppreference.com/w/c/language/history" TargetMode="External"/><Relationship Id="rId7" Type="http://schemas.openxmlformats.org/officeDocument/2006/relationships/hyperlink" Target="http://port70.net/~nsz/c/c99/C99RationaleV5.10.pdf" TargetMode="External"/><Relationship Id="rId8" Type="http://schemas.openxmlformats.org/officeDocument/2006/relationships/hyperlink" Target="https://www.open-std.org/jtc1/sc22/wg14/www/docs/n1548.pdf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5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5.xml"/><Relationship Id="rId3" Type="http://schemas.openxmlformats.org/officeDocument/2006/relationships/hyperlink" Target="https://stackoverflow.com/questions/3575350/sequence-points-in-c" TargetMode="Externa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51.png"/><Relationship Id="rId4" Type="http://schemas.openxmlformats.org/officeDocument/2006/relationships/hyperlink" Target="https://www.reddit.com/r/C_Programming/comments/1j83urv/ill_be_giving_a_talk_about_c_and_c_standards_am_i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hyperlink" Target="https://godbolt.org/z/G4rMb6xd1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odbolt.org/z/7jcGPGExx" TargetMode="External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spin0r.wordpress.com/2014/11/21/kr-c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hyperlink" Target="https://stackoverflow.com/questions/745870/realistic-usage-of-the-c99-restrict-keyword" TargetMode="External"/><Relationship Id="rId5" Type="http://schemas.openxmlformats.org/officeDocument/2006/relationships/hyperlink" Target="https://en.wikipedia.org/wiki/Restrict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hyperlink" Target="https://en.cppreference.com/w/c/language/object#Alignment" TargetMode="External"/><Relationship Id="rId5" Type="http://schemas.openxmlformats.org/officeDocument/2006/relationships/hyperlink" Target="https://github.com/Chi-Iroh/Lets-Talk-About-C-Quirks/blob/main/en/doc/memory_alignment.md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hyperlink" Target="https://en.cppreference.com/w/c/language/bit_field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hyperlink" Target="https://stackoverflow.com/a/15685301/14972078" TargetMode="External"/><Relationship Id="rId5" Type="http://schemas.openxmlformats.org/officeDocument/2006/relationships/hyperlink" Target="https://stackoverflow.com/a/25672839/14972078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hyperlink" Target="https://github.com/SFML/CSFML/blob/master/include/CSFML/Window/Event.h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odbolt.org/z/7qKxeYWYP" TargetMode="External"/><Relationship Id="rId4" Type="http://schemas.openxmlformats.org/officeDocument/2006/relationships/hyperlink" Target="https://github.com/AnthonyCalandra/modern-c-features" TargetMode="External"/><Relationship Id="rId5" Type="http://schemas.openxmlformats.org/officeDocument/2006/relationships/hyperlink" Target="https://www.ibm.com/docs/en/ssw_ibm_i_75/pdf/sc097852.pdf" TargetMode="External"/><Relationship Id="rId6" Type="http://schemas.openxmlformats.org/officeDocument/2006/relationships/hyperlink" Target="https://www.ibm.com/docs/en/ssw_ibm_i_75/pdf/sc097852.pdf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stackoverflow.com/questions/9804371/syntax-and-sample-usage-of-generic-in-c11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38.png"/><Relationship Id="rId6" Type="http://schemas.openxmlformats.org/officeDocument/2006/relationships/hyperlink" Target="https://github.com/simonbyrne/apple-libm/blob/master/Source/ARM/sqrt.c" TargetMode="External"/><Relationship Id="rId7" Type="http://schemas.openxmlformats.org/officeDocument/2006/relationships/hyperlink" Target="https://en.cppreference.com/w/c/header/tgmath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en.cppreference.com/w/c/23" TargetMode="External"/><Relationship Id="rId4" Type="http://schemas.openxmlformats.org/officeDocument/2006/relationships/image" Target="../media/image42.png"/><Relationship Id="rId5" Type="http://schemas.openxmlformats.org/officeDocument/2006/relationships/hyperlink" Target="https://en.cppreference.com/w/c/preprocessor/embed" TargetMode="External"/><Relationship Id="rId6" Type="http://schemas.openxmlformats.org/officeDocument/2006/relationships/image" Target="../media/image40.png"/><Relationship Id="rId7" Type="http://schemas.openxmlformats.org/officeDocument/2006/relationships/hyperlink" Target="https://en.cppreference.com/w/c/language/constexpr" TargetMode="External"/><Relationship Id="rId8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Relationship Id="rId7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Relationship Id="rId7" Type="http://schemas.openxmlformats.org/officeDocument/2006/relationships/hyperlink" Target="https://www.open-std.org/jtc1/sc22/wg21/docs/papers/2014/n4210.pdf" TargetMode="External"/><Relationship Id="rId8" Type="http://schemas.openxmlformats.org/officeDocument/2006/relationships/hyperlink" Target="https://www.open-std.org/jtc1/sc22/wg14/www/docs/n2940.pdf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open-std.org/jtc1/sc22/wg21/docs/papers/2014/n4210.pdf" TargetMode="External"/><Relationship Id="rId4" Type="http://schemas.openxmlformats.org/officeDocument/2006/relationships/hyperlink" Target="https://www.open-std.org/jtc1/sc22/wg14/www/docs/n2940.pdf" TargetMode="External"/><Relationship Id="rId5" Type="http://schemas.openxmlformats.org/officeDocument/2006/relationships/image" Target="../media/image52.png"/><Relationship Id="rId6" Type="http://schemas.openxmlformats.org/officeDocument/2006/relationships/image" Target="../media/image55.png"/><Relationship Id="rId7" Type="http://schemas.openxmlformats.org/officeDocument/2006/relationships/image" Target="../media/image161.png"/><Relationship Id="rId8" Type="http://schemas.openxmlformats.org/officeDocument/2006/relationships/hyperlink" Target="https://en.wikipedia.org/wiki/Model_M_keyboard#Features_by_part_number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Relationship Id="rId4" Type="http://schemas.openxmlformats.org/officeDocument/2006/relationships/image" Target="../media/image59.png"/><Relationship Id="rId5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67.png"/><Relationship Id="rId6" Type="http://schemas.openxmlformats.org/officeDocument/2006/relationships/image" Target="../media/image61.png"/><Relationship Id="rId7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Relationship Id="rId4" Type="http://schemas.openxmlformats.org/officeDocument/2006/relationships/hyperlink" Target="https://www.open-std.org/jtc1/sc22/wg14/www/docs/n2432.pdf" TargetMode="External"/><Relationship Id="rId5" Type="http://schemas.openxmlformats.org/officeDocument/2006/relationships/image" Target="../media/image65.png"/><Relationship Id="rId6" Type="http://schemas.openxmlformats.org/officeDocument/2006/relationships/image" Target="../media/image6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4.png"/><Relationship Id="rId4" Type="http://schemas.openxmlformats.org/officeDocument/2006/relationships/hyperlink" Target="https://stackoverflow.com/questions/76527163/why-is-the-auto-keyword-useful-for-compiler-writers-in-c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3.png"/><Relationship Id="rId4" Type="http://schemas.openxmlformats.org/officeDocument/2006/relationships/image" Target="../media/image64.png"/><Relationship Id="rId5" Type="http://schemas.openxmlformats.org/officeDocument/2006/relationships/image" Target="../media/image69.png"/><Relationship Id="rId6" Type="http://schemas.openxmlformats.org/officeDocument/2006/relationships/hyperlink" Target="https://stackoverflow.com/questions/76527163/why-is-the-auto-keyword-useful-for-compiler-writers-in-c" TargetMode="External"/><Relationship Id="rId7" Type="http://schemas.openxmlformats.org/officeDocument/2006/relationships/hyperlink" Target="https://web.archive.org/web/20150611114404/https://www.bell-labs.com/usr/dmr/www/bintro.html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2.png"/><Relationship Id="rId4" Type="http://schemas.openxmlformats.org/officeDocument/2006/relationships/hyperlink" Target="https://cppinsights.io/s/12fb0457" TargetMode="External"/><Relationship Id="rId5" Type="http://schemas.openxmlformats.org/officeDocument/2006/relationships/image" Target="../media/image83.png"/><Relationship Id="rId6" Type="http://schemas.openxmlformats.org/officeDocument/2006/relationships/hyperlink" Target="https://en.cppreference.com/w/cpp/language/auto" TargetMode="External"/><Relationship Id="rId7" Type="http://schemas.openxmlformats.org/officeDocument/2006/relationships/hyperlink" Target="https://stackoverflow.com/questions/12084040/what-is-the-difference-between-decltype-and-auto-as-a-placeholder-type-for-varia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0.png"/><Relationship Id="rId4" Type="http://schemas.openxmlformats.org/officeDocument/2006/relationships/hyperlink" Target="https://dev.to/pauljlucas/auto-in-c23-ij9" TargetMode="External"/><Relationship Id="rId5" Type="http://schemas.openxmlformats.org/officeDocument/2006/relationships/hyperlink" Target="https://stackoverflow.com/questions/64846957/is-there-any-difference-between-auto-and-auto-type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7.png"/><Relationship Id="rId4" Type="http://schemas.openxmlformats.org/officeDocument/2006/relationships/image" Target="../media/image8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8.png"/><Relationship Id="rId4" Type="http://schemas.openxmlformats.org/officeDocument/2006/relationships/image" Target="../media/image75.png"/><Relationship Id="rId9" Type="http://schemas.openxmlformats.org/officeDocument/2006/relationships/image" Target="../media/image85.png"/><Relationship Id="rId5" Type="http://schemas.openxmlformats.org/officeDocument/2006/relationships/image" Target="../media/image76.png"/><Relationship Id="rId6" Type="http://schemas.openxmlformats.org/officeDocument/2006/relationships/image" Target="../media/image79.png"/><Relationship Id="rId7" Type="http://schemas.openxmlformats.org/officeDocument/2006/relationships/image" Target="../media/image82.png"/><Relationship Id="rId8" Type="http://schemas.openxmlformats.org/officeDocument/2006/relationships/image" Target="../media/image8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1.png"/><Relationship Id="rId4" Type="http://schemas.openxmlformats.org/officeDocument/2006/relationships/hyperlink" Target="https://stackoverflow.com/a/13618604/14972078" TargetMode="External"/><Relationship Id="rId5" Type="http://schemas.openxmlformats.org/officeDocument/2006/relationships/image" Target="../media/image86.png"/><Relationship Id="rId6" Type="http://schemas.openxmlformats.org/officeDocument/2006/relationships/image" Target="../media/image8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8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godbolt.org/z/G8zT4s3zT" TargetMode="External"/><Relationship Id="rId4" Type="http://schemas.openxmlformats.org/officeDocument/2006/relationships/image" Target="../media/image8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godbolt.org/z/zdzsWd77T" TargetMode="External"/><Relationship Id="rId4" Type="http://schemas.openxmlformats.org/officeDocument/2006/relationships/image" Target="../media/image100.png"/><Relationship Id="rId5" Type="http://schemas.openxmlformats.org/officeDocument/2006/relationships/hyperlink" Target="https://godbolt.org/z/cfhjxse87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stackoverflow.com/a/132702/14972078" TargetMode="External"/><Relationship Id="rId4" Type="http://schemas.openxmlformats.org/officeDocument/2006/relationships/image" Target="../media/image8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1.png"/><Relationship Id="rId4" Type="http://schemas.openxmlformats.org/officeDocument/2006/relationships/image" Target="../media/image9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8.png"/><Relationship Id="rId4" Type="http://schemas.openxmlformats.org/officeDocument/2006/relationships/image" Target="../media/image10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3.png"/><Relationship Id="rId4" Type="http://schemas.openxmlformats.org/officeDocument/2006/relationships/image" Target="../media/image9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5.png"/><Relationship Id="rId4" Type="http://schemas.openxmlformats.org/officeDocument/2006/relationships/image" Target="../media/image101.png"/><Relationship Id="rId9" Type="http://schemas.openxmlformats.org/officeDocument/2006/relationships/hyperlink" Target="https://stackoverflow.com/questions/54165262/flexible-array-member-and-pointer-member-pros-and-cons" TargetMode="External"/><Relationship Id="rId5" Type="http://schemas.openxmlformats.org/officeDocument/2006/relationships/image" Target="../media/image103.png"/><Relationship Id="rId6" Type="http://schemas.openxmlformats.org/officeDocument/2006/relationships/image" Target="../media/image106.png"/><Relationship Id="rId7" Type="http://schemas.openxmlformats.org/officeDocument/2006/relationships/hyperlink" Target="https://qsantos.fr/2022/10/25/flexible-array-members-typical-c-shenanigans/" TargetMode="External"/><Relationship Id="rId8" Type="http://schemas.openxmlformats.org/officeDocument/2006/relationships/hyperlink" Target="https://people.kernel.org/kees/bounded-flexible-arrays-in-c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c-faq.com/null/machexamp.html" TargetMode="External"/><Relationship Id="rId4" Type="http://schemas.openxmlformats.org/officeDocument/2006/relationships/hyperlink" Target="https://c-faq.com/null/machexamp.html" TargetMode="External"/><Relationship Id="rId5" Type="http://schemas.openxmlformats.org/officeDocument/2006/relationships/hyperlink" Target="https://pubs.opengroup.org/onlinepubs/9699919799/basedefs/stddef.h.html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4.png"/><Relationship Id="rId4" Type="http://schemas.openxmlformats.org/officeDocument/2006/relationships/image" Target="../media/image10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9.png"/><Relationship Id="rId4" Type="http://schemas.openxmlformats.org/officeDocument/2006/relationships/image" Target="../media/image11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8.png"/><Relationship Id="rId4" Type="http://schemas.openxmlformats.org/officeDocument/2006/relationships/image" Target="../media/image11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3.png"/><Relationship Id="rId4" Type="http://schemas.openxmlformats.org/officeDocument/2006/relationships/slide" Target="/ppt/slides/slide61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2.png"/><Relationship Id="rId4" Type="http://schemas.openxmlformats.org/officeDocument/2006/relationships/image" Target="../media/image11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7.png"/><Relationship Id="rId4" Type="http://schemas.openxmlformats.org/officeDocument/2006/relationships/image" Target="../media/image11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26.png"/><Relationship Id="rId4" Type="http://schemas.openxmlformats.org/officeDocument/2006/relationships/hyperlink" Target="https://stackoverflow.com/a/11589500/14972078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9.png"/><Relationship Id="rId4" Type="http://schemas.openxmlformats.org/officeDocument/2006/relationships/image" Target="../media/image121.png"/><Relationship Id="rId5" Type="http://schemas.openxmlformats.org/officeDocument/2006/relationships/hyperlink" Target="https://en.wikipedia.org/wiki/Duff's_device" TargetMode="External"/><Relationship Id="rId6" Type="http://schemas.openxmlformats.org/officeDocument/2006/relationships/hyperlink" Target="https://web.archive.org/web/20250102130853mp_/https://www.chiark.greenend.org.uk/~sgtatham/coroutines.html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3.png"/><Relationship Id="rId4" Type="http://schemas.openxmlformats.org/officeDocument/2006/relationships/image" Target="../media/image11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0.png"/><Relationship Id="rId4" Type="http://schemas.openxmlformats.org/officeDocument/2006/relationships/hyperlink" Target="https://stackoverflow.com/questions/76449600/what-is-the-point-of-switch-while-0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5.png"/><Relationship Id="rId4" Type="http://schemas.openxmlformats.org/officeDocument/2006/relationships/image" Target="../media/image128.png"/><Relationship Id="rId5" Type="http://schemas.openxmlformats.org/officeDocument/2006/relationships/image" Target="../media/image127.png"/><Relationship Id="rId6" Type="http://schemas.openxmlformats.org/officeDocument/2006/relationships/image" Target="../media/image12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2.png"/><Relationship Id="rId4" Type="http://schemas.openxmlformats.org/officeDocument/2006/relationships/image" Target="../media/image125.png"/><Relationship Id="rId5" Type="http://schemas.openxmlformats.org/officeDocument/2006/relationships/image" Target="../media/image13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://drive.google.com/file/d/13mQLFkwe1pziH0LQNgi1sisRToKrP9KI/view" TargetMode="External"/><Relationship Id="rId4" Type="http://schemas.openxmlformats.org/officeDocument/2006/relationships/image" Target="../media/image129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32.png"/><Relationship Id="rId4" Type="http://schemas.openxmlformats.org/officeDocument/2006/relationships/image" Target="../media/image13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45.png"/><Relationship Id="rId4" Type="http://schemas.openxmlformats.org/officeDocument/2006/relationships/image" Target="../media/image134.png"/><Relationship Id="rId5" Type="http://schemas.openxmlformats.org/officeDocument/2006/relationships/image" Target="../media/image13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34.png"/><Relationship Id="rId4" Type="http://schemas.openxmlformats.org/officeDocument/2006/relationships/image" Target="../media/image1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4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41.png"/><Relationship Id="rId4" Type="http://schemas.openxmlformats.org/officeDocument/2006/relationships/image" Target="../media/image13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35.png"/><Relationship Id="rId4" Type="http://schemas.openxmlformats.org/officeDocument/2006/relationships/image" Target="../media/image13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39.png"/><Relationship Id="rId4" Type="http://schemas.openxmlformats.org/officeDocument/2006/relationships/image" Target="../media/image136.png"/><Relationship Id="rId5" Type="http://schemas.openxmlformats.org/officeDocument/2006/relationships/image" Target="../media/image13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37.png"/><Relationship Id="rId4" Type="http://schemas.openxmlformats.org/officeDocument/2006/relationships/image" Target="../media/image14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4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4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47.png"/><Relationship Id="rId4" Type="http://schemas.openxmlformats.org/officeDocument/2006/relationships/slide" Target="/ppt/slides/slide54.xml"/></Relationships>
</file>

<file path=ppt/slides/_rels/slide88.xml.rels><?xml version="1.0" encoding="UTF-8" standalone="yes"?><Relationships xmlns="http://schemas.openxmlformats.org/package/2006/relationships"><Relationship Id="rId11" Type="http://schemas.openxmlformats.org/officeDocument/2006/relationships/hyperlink" Target="https://stackoverflow.com/questions/55696680/in-which-versions-of-the-c-standard-are-variable-length-arrays-not-part-of-the-l" TargetMode="External"/><Relationship Id="rId10" Type="http://schemas.openxmlformats.org/officeDocument/2006/relationships/hyperlink" Target="https://stackoverflow.com/questions/55696680/in-which-versions-of-the-c-standard-are-variable-length-arrays-not-part-of-the-l" TargetMode="External"/><Relationship Id="rId13" Type="http://schemas.openxmlformats.org/officeDocument/2006/relationships/hyperlink" Target="https://stackoverflow.com/questions/55696680/in-which-versions-of-the-c-standard-are-variable-length-arrays-not-part-of-the-l" TargetMode="External"/><Relationship Id="rId12" Type="http://schemas.openxmlformats.org/officeDocument/2006/relationships/hyperlink" Target="https://stackoverflow.com/questions/55696680/in-which-versions-of-the-c-standard-are-variable-length-arrays-not-part-of-the-l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43.png"/><Relationship Id="rId4" Type="http://schemas.openxmlformats.org/officeDocument/2006/relationships/hyperlink" Target="https://godbolt.org/z/r3K7nrbdE" TargetMode="External"/><Relationship Id="rId9" Type="http://schemas.openxmlformats.org/officeDocument/2006/relationships/hyperlink" Target="https://stackoverflow.com/questions/55696680/in-which-versions-of-the-c-standard-are-variable-length-arrays-not-part-of-the-l" TargetMode="External"/><Relationship Id="rId5" Type="http://schemas.openxmlformats.org/officeDocument/2006/relationships/hyperlink" Target="https://godbolt.org/z/M4P45ejn5" TargetMode="External"/><Relationship Id="rId6" Type="http://schemas.openxmlformats.org/officeDocument/2006/relationships/hyperlink" Target="https://stackoverflow.com/questions/55696680/in-which-versions-of-the-c-standard-are-variable-length-arrays-not-part-of-the-l" TargetMode="External"/><Relationship Id="rId7" Type="http://schemas.openxmlformats.org/officeDocument/2006/relationships/hyperlink" Target="https://stackoverflow.com/questions/55696680/in-which-versions-of-the-c-standard-are-variable-length-arrays-not-part-of-the-l" TargetMode="External"/><Relationship Id="rId8" Type="http://schemas.openxmlformats.org/officeDocument/2006/relationships/hyperlink" Target="https://stackoverflow.com/questions/55696680/in-which-versions-of-the-c-standard-are-variable-length-arrays-not-part-of-the-l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49.png"/><Relationship Id="rId4" Type="http://schemas.openxmlformats.org/officeDocument/2006/relationships/hyperlink" Target="https://stackoverflow.com/questions/17371645/why-use-an-asterisk-instead-of-an-integer-for-a-vla-array-parameter-of-a-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46.png"/><Relationship Id="rId4" Type="http://schemas.openxmlformats.org/officeDocument/2006/relationships/image" Target="../media/image14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50.png"/><Relationship Id="rId4" Type="http://schemas.openxmlformats.org/officeDocument/2006/relationships/slide" Target="/ppt/slides/slide54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60.png"/><Relationship Id="rId4" Type="http://schemas.openxmlformats.org/officeDocument/2006/relationships/hyperlink" Target="https://retrocomputing.stackexchange.com/questions/28357/has-the-entry-keyword-ever-been-implemented-in-c" TargetMode="External"/><Relationship Id="rId5" Type="http://schemas.openxmlformats.org/officeDocument/2006/relationships/hyperlink" Target="https://stackoverflow.com/questions/254395/whatever-happened-to-the-entry-keyword" TargetMode="External"/><Relationship Id="rId6" Type="http://schemas.openxmlformats.org/officeDocument/2006/relationships/image" Target="../media/image158.png"/><Relationship Id="rId7" Type="http://schemas.openxmlformats.org/officeDocument/2006/relationships/hyperlink" Target="http://www.3kranger.com/HP3000/mpeix/doc3k/B3150190022.12120/31.htm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57.png"/><Relationship Id="rId4" Type="http://schemas.openxmlformats.org/officeDocument/2006/relationships/hyperlink" Target="https://everything2.com/e2node/%2523pragma" TargetMode="External"/><Relationship Id="rId5" Type="http://schemas.openxmlformats.org/officeDocument/2006/relationships/hyperlink" Target="https://sourceforge.net/projects/crossdjgppv1/files/GNU%20Source/" TargetMode="External"/><Relationship Id="rId6" Type="http://schemas.openxmlformats.org/officeDocument/2006/relationships/hyperlink" Target="https://stackoverflow.com/questions/3791259/where-does-the-word-pragma-come-from" TargetMode="External"/><Relationship Id="rId7" Type="http://schemas.openxmlformats.org/officeDocument/2006/relationships/hyperlink" Target="https://stackoverflow.com/questions/1263521/what-is-pragma-once-used-for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6.png"/><Relationship Id="rId4" Type="http://schemas.openxmlformats.org/officeDocument/2006/relationships/image" Target="../media/image155.png"/><Relationship Id="rId5" Type="http://schemas.openxmlformats.org/officeDocument/2006/relationships/hyperlink" Target="https://blog.aerojockey.com/iocccsim/" TargetMode="External"/><Relationship Id="rId6" Type="http://schemas.openxmlformats.org/officeDocument/2006/relationships/hyperlink" Target="https://www.ioccc.org/" TargetMode="External"/><Relationship Id="rId7" Type="http://schemas.openxmlformats.org/officeDocument/2006/relationships/hyperlink" Target="https://github.com/ioccc-src/winner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8.png"/><Relationship Id="rId4" Type="http://schemas.openxmlformats.org/officeDocument/2006/relationships/hyperlink" Target="https://eli.thegreenplace.net/2012/07/12/computed-goto-for-efficient-dispatch-tables" TargetMode="External"/><Relationship Id="rId5" Type="http://schemas.openxmlformats.org/officeDocument/2006/relationships/hyperlink" Target="https://godbolt.org/z/PY3MTxj9z" TargetMode="External"/><Relationship Id="rId6" Type="http://schemas.openxmlformats.org/officeDocument/2006/relationships/hyperlink" Target="https://web.archive.org/web/20250107011256/https://cohost.org/eniko/post/394049-coroutines-using-com" TargetMode="External"/><Relationship Id="rId7" Type="http://schemas.openxmlformats.org/officeDocument/2006/relationships/hyperlink" Target="https://gcc.gnu.org/onlinedocs/gcc/Labels-as-Values.html" TargetMode="Externa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56.png"/><Relationship Id="rId4" Type="http://schemas.openxmlformats.org/officeDocument/2006/relationships/hyperlink" Target="https://gcc.gnu.org/onlinedocs/gcc/Case-Ranges.html" TargetMode="Externa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5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5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6"/>
          <p:cNvSpPr txBox="1"/>
          <p:nvPr>
            <p:ph idx="1" type="subTitle"/>
          </p:nvPr>
        </p:nvSpPr>
        <p:spPr>
          <a:xfrm>
            <a:off x="275875" y="1219515"/>
            <a:ext cx="37710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/>
              <a:t>Or </a:t>
            </a:r>
            <a:r>
              <a:rPr b="1" lang="en" sz="2150"/>
              <a:t>how to write dirty C</a:t>
            </a:r>
            <a:r>
              <a:rPr lang="en" sz="2150"/>
              <a:t> ?</a:t>
            </a:r>
            <a:endParaRPr sz="2150"/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950" y="1146625"/>
            <a:ext cx="2734475" cy="351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275" y="1371925"/>
            <a:ext cx="1823747" cy="36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 txBox="1"/>
          <p:nvPr/>
        </p:nvSpPr>
        <p:spPr>
          <a:xfrm>
            <a:off x="185600" y="32425"/>
            <a:ext cx="8378100" cy="118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THE</a:t>
            </a:r>
            <a:r>
              <a:rPr b="1" lang="en" sz="4900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rPr>
              <a:t> QUIRKS </a:t>
            </a:r>
            <a:r>
              <a:rPr b="1" lang="en" sz="4900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OF C</a:t>
            </a:r>
            <a:endParaRPr b="1" sz="49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240" name="Google Shape;240;p36"/>
          <p:cNvSpPr txBox="1"/>
          <p:nvPr/>
        </p:nvSpPr>
        <p:spPr>
          <a:xfrm>
            <a:off x="216275" y="4253425"/>
            <a:ext cx="1743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Thomas Sayen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00" y="1589275"/>
            <a:ext cx="5846300" cy="29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5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--HELP </a:t>
            </a:r>
            <a:r>
              <a:rPr lang="en"/>
              <a:t>(C++)</a:t>
            </a:r>
            <a:endParaRPr/>
          </a:p>
        </p:txBody>
      </p:sp>
      <p:pic>
        <p:nvPicPr>
          <p:cNvPr id="375" name="Google Shape;375;p45"/>
          <p:cNvPicPr preferRelativeResize="0"/>
          <p:nvPr/>
        </p:nvPicPr>
        <p:blipFill rotWithShape="1">
          <a:blip r:embed="rId4">
            <a:alphaModFix/>
          </a:blip>
          <a:srcRect b="0" l="0" r="16756" t="0"/>
          <a:stretch/>
        </p:blipFill>
        <p:spPr>
          <a:xfrm>
            <a:off x="4439500" y="1488200"/>
            <a:ext cx="4612201" cy="14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5"/>
          <p:cNvSpPr txBox="1"/>
          <p:nvPr/>
        </p:nvSpPr>
        <p:spPr>
          <a:xfrm>
            <a:off x="5085700" y="4406650"/>
            <a:ext cx="3966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Cppreference, “Raw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string literal” section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35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MULTIPLYING </a:t>
            </a:r>
            <a:r>
              <a:rPr lang="en"/>
              <a:t>DAMAGE - </a:t>
            </a:r>
            <a:r>
              <a:rPr lang="en">
                <a:solidFill>
                  <a:schemeClr val="dk2"/>
                </a:solidFill>
              </a:rPr>
              <a:t>ARRAY…</a:t>
            </a:r>
            <a:endParaRPr/>
          </a:p>
        </p:txBody>
      </p:sp>
      <p:sp>
        <p:nvSpPr>
          <p:cNvPr id="1412" name="Google Shape;1412;p135"/>
          <p:cNvSpPr txBox="1"/>
          <p:nvPr/>
        </p:nvSpPr>
        <p:spPr>
          <a:xfrm>
            <a:off x="5772000" y="1683200"/>
            <a:ext cx="29547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Compiler extension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non-standard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 least supported by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GCC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3" name="Google Shape;1413;p135"/>
          <p:cNvSpPr txBox="1"/>
          <p:nvPr/>
        </p:nvSpPr>
        <p:spPr>
          <a:xfrm>
            <a:off x="6364350" y="4362200"/>
            <a:ext cx="2318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GCC's documentation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4" name="Google Shape;1414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925" y="1559350"/>
            <a:ext cx="5381175" cy="23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136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RESOURCES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37"/>
          <p:cNvSpPr txBox="1"/>
          <p:nvPr/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725E"/>
                </a:solidFill>
                <a:latin typeface="Sarala"/>
                <a:ea typeface="Sarala"/>
                <a:cs typeface="Sarala"/>
                <a:sym typeface="Sarala"/>
              </a:rPr>
              <a:t>RESOURCES</a:t>
            </a:r>
            <a:endParaRPr b="1" sz="3500">
              <a:solidFill>
                <a:srgbClr val="FF725E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425" name="Google Shape;1425;p137"/>
          <p:cNvSpPr txBox="1"/>
          <p:nvPr/>
        </p:nvSpPr>
        <p:spPr>
          <a:xfrm>
            <a:off x="596975" y="724650"/>
            <a:ext cx="8294700" cy="4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Normes 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en" sz="13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K&amp;R 1978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C89 standard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C95 amendment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*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C99 standard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" sz="13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C99 rationale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C11 standard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C17 standard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C23 standard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(Annex M contains a changes history since C89)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Other resources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1"/>
              </a:rPr>
              <a:t>A pretty good course on C (but in French)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2"/>
              </a:rPr>
              <a:t>argv animation's code (pastebin)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made with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ManimGL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4"/>
              </a:rPr>
              <a:t>An unofficial C language website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Sibling Rivalry : C and C++ → Histo</a:t>
            </a:r>
            <a:r>
              <a:rPr lang="en" sz="1300" u="sng">
                <a:latin typeface="Montserrat"/>
                <a:ea typeface="Montserrat"/>
                <a:cs typeface="Montserrat"/>
                <a:sym typeface="Montserrat"/>
                <a:hlinkClick r:id="rId16"/>
              </a:rPr>
              <a:t>ry of</a:t>
            </a:r>
            <a:r>
              <a:rPr lang="en" sz="13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C89, C99 et C++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8"/>
              </a:rPr>
              <a:t>History of C (cppreference)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9"/>
              </a:rPr>
              <a:t>Online compiler (Compiler Explorer)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20"/>
              </a:rPr>
              <a:t>Detailed C history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// </a:t>
            </a: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21"/>
              </a:rPr>
              <a:t>Another C history (with other details)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22"/>
              </a:rPr>
              <a:t>Why do array indices begin at 0 and not 1 ?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* : 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aka 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AMD1 (AMD 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standing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amendment), 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it’s not a standard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amendment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is included in C99</a:t>
            </a: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6" name="Google Shape;1426;p137"/>
          <p:cNvSpPr txBox="1"/>
          <p:nvPr/>
        </p:nvSpPr>
        <p:spPr>
          <a:xfrm>
            <a:off x="4544025" y="1307275"/>
            <a:ext cx="42504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IMPORTANT</a:t>
            </a:r>
            <a:endParaRPr b="1" sz="1200" u="sng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shall = undefined behavior if constraint not ful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filled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C89 §3, §3.16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C99 §4/1, §4/2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38"/>
          <p:cNvSpPr txBox="1"/>
          <p:nvPr>
            <p:ph idx="6" type="title"/>
          </p:nvPr>
        </p:nvSpPr>
        <p:spPr>
          <a:xfrm>
            <a:off x="75550" y="655225"/>
            <a:ext cx="8900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QUOTING</a:t>
            </a:r>
            <a:r>
              <a:rPr lang="en">
                <a:solidFill>
                  <a:schemeClr val="accent1"/>
                </a:solidFill>
              </a:rPr>
              <a:t> THE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/>
              <a:t>STANDARD</a:t>
            </a:r>
            <a:r>
              <a:rPr lang="en"/>
              <a:t> - </a:t>
            </a:r>
            <a:r>
              <a:rPr lang="en">
                <a:solidFill>
                  <a:schemeClr val="dk2"/>
                </a:solidFill>
              </a:rPr>
              <a:t>NOTATIONS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32" name="Google Shape;1432;p138"/>
          <p:cNvPicPr preferRelativeResize="0"/>
          <p:nvPr/>
        </p:nvPicPr>
        <p:blipFill rotWithShape="1">
          <a:blip r:embed="rId3">
            <a:alphaModFix/>
          </a:blip>
          <a:srcRect b="35687" l="0" r="0" t="0"/>
          <a:stretch/>
        </p:blipFill>
        <p:spPr>
          <a:xfrm>
            <a:off x="167875" y="1529422"/>
            <a:ext cx="5391100" cy="240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138"/>
          <p:cNvSpPr/>
          <p:nvPr/>
        </p:nvSpPr>
        <p:spPr>
          <a:xfrm>
            <a:off x="2370675" y="1631025"/>
            <a:ext cx="3492300" cy="27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4" name="Google Shape;1434;p138"/>
          <p:cNvSpPr txBox="1"/>
          <p:nvPr/>
        </p:nvSpPr>
        <p:spPr>
          <a:xfrm>
            <a:off x="6228300" y="1576875"/>
            <a:ext cx="24702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6.6, we write §6.6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5" name="Google Shape;1435;p138"/>
          <p:cNvSpPr txBox="1"/>
          <p:nvPr/>
        </p:nvSpPr>
        <p:spPr>
          <a:xfrm>
            <a:off x="605700" y="1285725"/>
            <a:ext cx="1455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excerpt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6" name="Google Shape;1436;p138"/>
          <p:cNvSpPr/>
          <p:nvPr/>
        </p:nvSpPr>
        <p:spPr>
          <a:xfrm>
            <a:off x="191450" y="2531125"/>
            <a:ext cx="5251800" cy="57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7" name="Google Shape;1437;p138"/>
          <p:cNvSpPr/>
          <p:nvPr/>
        </p:nvSpPr>
        <p:spPr>
          <a:xfrm>
            <a:off x="5666575" y="2531125"/>
            <a:ext cx="666300" cy="4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8" name="Google Shape;1438;p138"/>
          <p:cNvSpPr txBox="1"/>
          <p:nvPr/>
        </p:nvSpPr>
        <p:spPr>
          <a:xfrm>
            <a:off x="6451575" y="2524375"/>
            <a:ext cx="25245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2nd point of section 6.6, we write §6.6/2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39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C99 STANDARD </a:t>
            </a:r>
            <a:r>
              <a:rPr lang="en">
                <a:solidFill>
                  <a:schemeClr val="accent1"/>
                </a:solidFill>
              </a:rPr>
              <a:t>SECTIONS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44" name="Google Shape;1444;p139"/>
          <p:cNvSpPr txBox="1"/>
          <p:nvPr/>
        </p:nvSpPr>
        <p:spPr>
          <a:xfrm>
            <a:off x="596975" y="1293300"/>
            <a:ext cx="8456100" cy="29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“Foreword” : some information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ISO + changes since last standard (here C89)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Introduction : Why does this document exist ? What does it (vaguely) contain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1 “Scope” : Which aspects of a C program are discussed or not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2 “Normative references” : links towards other relevant ISO standards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3 “Terms, definitions, and symbols” : important vocabulary (argument, bit…)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4 “Conformance” : General criteria to be met for the implementations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5 “Environment” : External constraints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is a C file treated by the compiler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is executed a C program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 we execute a C program on an OS (“hosted”) or not (“freestanding”)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6 “Language” : Syntax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7 “Library” : The standard library and its headers, types and functions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Various annexes…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40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C99 STANDARD </a:t>
            </a:r>
            <a:r>
              <a:rPr lang="en">
                <a:solidFill>
                  <a:schemeClr val="dk2"/>
                </a:solidFill>
              </a:rPr>
              <a:t>ANNEXES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50" name="Google Shape;1450;p140"/>
          <p:cNvSpPr txBox="1"/>
          <p:nvPr/>
        </p:nvSpPr>
        <p:spPr>
          <a:xfrm>
            <a:off x="307600" y="1293300"/>
            <a:ext cx="8745600" cy="30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 A “Language syntax summary” : Lists every “token” type of a C file (keywords, digits, operators, strings…)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 B “Library summary” : Macros &amp; function prototypes sorted by header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 C “Sequence points” : Places in the code where all side effects must be resolved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Example → i++ introduces a side effect, we must evaluate i then increment it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”Sequence Points” on StackOverflow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 D “Universal character names for identifiers” : Allowed Unicode characters in identifiers, that is in the name of variables, fonctions, macros…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 E “Implementation limits” : Minimum value of limits.h macros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 F “IEC 60559 floating-point arithmetic” : Describes how C floating-point numbers behave,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compared to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IEC 60559 standard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 G “IEC 60559-compatible complex arithmetic” : Like annex F, but for complex numbers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41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C99 STANDARD </a:t>
            </a:r>
            <a:r>
              <a:rPr lang="en">
                <a:solidFill>
                  <a:schemeClr val="dk2"/>
                </a:solidFill>
              </a:rPr>
              <a:t>ANNEXES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56" name="Google Shape;1456;p141"/>
          <p:cNvSpPr txBox="1"/>
          <p:nvPr/>
        </p:nvSpPr>
        <p:spPr>
          <a:xfrm>
            <a:off x="288325" y="1293300"/>
            <a:ext cx="8764800" cy="30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 H “Language independent arithmetic” : Describes arithmetic operations provided by C, compared to ISO/IEC 10967−1 standard (which lists many operations and their domain)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 I “Common warnings” : </a:t>
            </a:r>
            <a:r>
              <a:rPr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Suggests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some warnings for compilers → merely some </a:t>
            </a:r>
            <a:r>
              <a:rPr b="1"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suggestions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can absolutely be ignored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 J “Portability issues” : Lists special behaviors (defined in C99 §3.4) 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Unspecified behavior → the standard lists many behaviors and leaves the choice to the implementation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Undefined behavior →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standard doesn’t say what must happen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Implementation-defined behavior → unspecified behavior, the implementation must document its choice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Locale-specific behavior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Usual compiler/environment extensions 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3rd main argument for environment variables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→ int main(int argc, char* argv[], char* env[])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“asm” keyword to insert some assembly instructions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42"/>
          <p:cNvSpPr txBox="1"/>
          <p:nvPr/>
        </p:nvSpPr>
        <p:spPr>
          <a:xfrm>
            <a:off x="426450" y="692100"/>
            <a:ext cx="31644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rPr>
              <a:t>THANK YOU</a:t>
            </a:r>
            <a:r>
              <a:rPr b="1" lang="en" sz="3500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 </a:t>
            </a:r>
            <a:r>
              <a:rPr b="1" lang="en" sz="35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rPr>
              <a:t>!</a:t>
            </a:r>
            <a:endParaRPr b="1" sz="3500">
              <a:solidFill>
                <a:schemeClr val="dk2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462" name="Google Shape;1462;p142"/>
          <p:cNvSpPr/>
          <p:nvPr/>
        </p:nvSpPr>
        <p:spPr>
          <a:xfrm rot="-5400000">
            <a:off x="3153750" y="1660785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3" name="Google Shape;1463;p142"/>
          <p:cNvSpPr txBox="1"/>
          <p:nvPr/>
        </p:nvSpPr>
        <p:spPr>
          <a:xfrm>
            <a:off x="426450" y="1639925"/>
            <a:ext cx="25254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Slideshow on GitHub !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4" name="Google Shape;1464;p142"/>
          <p:cNvPicPr preferRelativeResize="0"/>
          <p:nvPr/>
        </p:nvPicPr>
        <p:blipFill rotWithShape="1">
          <a:blip r:embed="rId3">
            <a:alphaModFix/>
          </a:blip>
          <a:srcRect b="7015" l="6684" r="6952" t="6374"/>
          <a:stretch/>
        </p:blipFill>
        <p:spPr>
          <a:xfrm>
            <a:off x="4108925" y="114100"/>
            <a:ext cx="4162925" cy="41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p142"/>
          <p:cNvSpPr txBox="1"/>
          <p:nvPr/>
        </p:nvSpPr>
        <p:spPr>
          <a:xfrm>
            <a:off x="427075" y="2954125"/>
            <a:ext cx="3489900" cy="13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Many thanks to the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r/C_Programming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subreddit for the proofreading.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#include</a:t>
            </a:r>
            <a:r>
              <a:rPr lang="en">
                <a:solidFill>
                  <a:schemeClr val="accent1"/>
                </a:solidFill>
              </a:rPr>
              <a:t> &lt;inttypes.h&gt;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82" name="Google Shape;3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50" y="1411414"/>
            <a:ext cx="3568600" cy="23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6"/>
          <p:cNvSpPr/>
          <p:nvPr/>
        </p:nvSpPr>
        <p:spPr>
          <a:xfrm rot="-5400000">
            <a:off x="2994850" y="1599300"/>
            <a:ext cx="352500" cy="2369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46"/>
          <p:cNvSpPr txBox="1"/>
          <p:nvPr/>
        </p:nvSpPr>
        <p:spPr>
          <a:xfrm>
            <a:off x="4536675" y="2326125"/>
            <a:ext cx="4262400" cy="16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int32_t	= unsigned char ? ⇒ %hhu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	= unsigned short ? ⇒ %hu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= unsigned ? ⇒ %u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  	= unsigned long ? ⇒ %lu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	= unsigned long long ? ⇒ %llu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PRIu32 / SCNu32 → correct flag for printf/scanf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46"/>
          <p:cNvSpPr txBox="1"/>
          <p:nvPr/>
        </p:nvSpPr>
        <p:spPr>
          <a:xfrm>
            <a:off x="207975" y="4322850"/>
            <a:ext cx="11862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§7.8.1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6" name="Google Shape;386;p46"/>
          <p:cNvCxnSpPr/>
          <p:nvPr/>
        </p:nvCxnSpPr>
        <p:spPr>
          <a:xfrm>
            <a:off x="1453600" y="3425300"/>
            <a:ext cx="1090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46"/>
          <p:cNvSpPr txBox="1"/>
          <p:nvPr/>
        </p:nvSpPr>
        <p:spPr>
          <a:xfrm>
            <a:off x="1265800" y="3474750"/>
            <a:ext cx="14664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“%” “u” → “%u”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</a:t>
            </a:r>
            <a:r>
              <a:rPr lang="en">
                <a:solidFill>
                  <a:schemeClr val="accent1"/>
                </a:solidFill>
              </a:rPr>
              <a:t> PARSER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93" name="Google Shape;3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50" y="1055441"/>
            <a:ext cx="340042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7"/>
          <p:cNvSpPr txBox="1"/>
          <p:nvPr/>
        </p:nvSpPr>
        <p:spPr>
          <a:xfrm>
            <a:off x="4413875" y="1964925"/>
            <a:ext cx="36264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./a.out [-h] [-v] input [-o output]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47"/>
          <p:cNvSpPr/>
          <p:nvPr/>
        </p:nvSpPr>
        <p:spPr>
          <a:xfrm rot="-5400000">
            <a:off x="3525725" y="2646000"/>
            <a:ext cx="342000" cy="193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47"/>
          <p:cNvSpPr txBox="1"/>
          <p:nvPr/>
        </p:nvSpPr>
        <p:spPr>
          <a:xfrm>
            <a:off x="4766000" y="3371050"/>
            <a:ext cx="2427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Uninitialized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structure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47"/>
          <p:cNvSpPr txBox="1"/>
          <p:nvPr/>
        </p:nvSpPr>
        <p:spPr>
          <a:xfrm>
            <a:off x="3082675" y="3428825"/>
            <a:ext cx="7224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7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47"/>
          <p:cNvSpPr/>
          <p:nvPr/>
        </p:nvSpPr>
        <p:spPr>
          <a:xfrm rot="-5400000">
            <a:off x="3880050" y="3483125"/>
            <a:ext cx="342000" cy="1242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47"/>
          <p:cNvSpPr txBox="1"/>
          <p:nvPr/>
        </p:nvSpPr>
        <p:spPr>
          <a:xfrm>
            <a:off x="4824475" y="3949025"/>
            <a:ext cx="30768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Then we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initialize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each field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</a:t>
            </a:r>
            <a:r>
              <a:rPr lang="en">
                <a:solidFill>
                  <a:schemeClr val="accent1"/>
                </a:solidFill>
              </a:rPr>
              <a:t> PARSER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05" name="Google Shape;4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5216"/>
            <a:ext cx="340042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8"/>
          <p:cNvSpPr/>
          <p:nvPr/>
        </p:nvSpPr>
        <p:spPr>
          <a:xfrm rot="-5400000">
            <a:off x="3700875" y="1571325"/>
            <a:ext cx="556200" cy="852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48"/>
          <p:cNvSpPr txBox="1"/>
          <p:nvPr/>
        </p:nvSpPr>
        <p:spPr>
          <a:xfrm>
            <a:off x="4594475" y="1589275"/>
            <a:ext cx="38577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Everything is directly initialized, but not much readable (which false corresponds to which field ?)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8" name="Google Shape;40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26866"/>
            <a:ext cx="340042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8"/>
          <p:cNvSpPr/>
          <p:nvPr/>
        </p:nvSpPr>
        <p:spPr>
          <a:xfrm rot="-5400000">
            <a:off x="3890225" y="3378025"/>
            <a:ext cx="556200" cy="852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48"/>
          <p:cNvSpPr txBox="1"/>
          <p:nvPr/>
        </p:nvSpPr>
        <p:spPr>
          <a:xfrm>
            <a:off x="4783825" y="3511750"/>
            <a:ext cx="38577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Everything is directly initialized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it’s readable, we explicitly write the name of each field and its value.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§6.7.8/7 (designated initializer)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75" y="1345325"/>
            <a:ext cx="3931454" cy="3414638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MACROS &amp; </a:t>
            </a:r>
            <a:r>
              <a:rPr lang="en" sz="3100">
                <a:solidFill>
                  <a:schemeClr val="dk2"/>
                </a:solidFill>
              </a:rPr>
              <a:t>PREDEFINED </a:t>
            </a:r>
            <a:r>
              <a:rPr lang="en" sz="3100"/>
              <a:t>IDENTIFIERS</a:t>
            </a:r>
            <a:endParaRPr sz="3100"/>
          </a:p>
        </p:txBody>
      </p:sp>
      <p:sp>
        <p:nvSpPr>
          <p:cNvPr id="417" name="Google Shape;417;p49"/>
          <p:cNvSpPr/>
          <p:nvPr/>
        </p:nvSpPr>
        <p:spPr>
          <a:xfrm>
            <a:off x="2226575" y="2497325"/>
            <a:ext cx="2517600" cy="40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p49"/>
          <p:cNvSpPr txBox="1"/>
          <p:nvPr/>
        </p:nvSpPr>
        <p:spPr>
          <a:xfrm>
            <a:off x="4737425" y="1882950"/>
            <a:ext cx="44067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__FILE__ (macro) 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string literal (in double quotes “”) containing file name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__DATE__* &amp; __TIME__* (macros) 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hour and date where the file has been compiled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49"/>
          <p:cNvSpPr/>
          <p:nvPr/>
        </p:nvSpPr>
        <p:spPr>
          <a:xfrm>
            <a:off x="2226575" y="3759650"/>
            <a:ext cx="2517600" cy="40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49"/>
          <p:cNvSpPr txBox="1"/>
          <p:nvPr/>
        </p:nvSpPr>
        <p:spPr>
          <a:xfrm>
            <a:off x="0" y="4818600"/>
            <a:ext cx="34719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§6.8.8 // C99 §6.10.8 (macros)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p49"/>
          <p:cNvSpPr txBox="1"/>
          <p:nvPr/>
        </p:nvSpPr>
        <p:spPr>
          <a:xfrm>
            <a:off x="3110550" y="4823875"/>
            <a:ext cx="34719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§6.4.2.2 (__func__ only)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49"/>
          <p:cNvSpPr txBox="1"/>
          <p:nvPr/>
        </p:nvSpPr>
        <p:spPr>
          <a:xfrm>
            <a:off x="4737425" y="3377125"/>
            <a:ext cx="44067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__func__ (const char []):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name of the function where we currently are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__LINE__ (macro) 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number of the line where we currently are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49"/>
          <p:cNvSpPr txBox="1"/>
          <p:nvPr/>
        </p:nvSpPr>
        <p:spPr>
          <a:xfrm>
            <a:off x="6530900" y="4825425"/>
            <a:ext cx="2613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</a:t>
            </a: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__DATE__, __TIME__ and locales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50" y="1240488"/>
            <a:ext cx="77724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0"/>
          <p:cNvSpPr txBox="1"/>
          <p:nvPr>
            <p:ph type="title"/>
          </p:nvPr>
        </p:nvSpPr>
        <p:spPr>
          <a:xfrm>
            <a:off x="541425" y="626325"/>
            <a:ext cx="8259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LOG </a:t>
            </a:r>
            <a:r>
              <a:rPr lang="en" sz="3100">
                <a:solidFill>
                  <a:schemeClr val="dk2"/>
                </a:solidFill>
              </a:rPr>
              <a:t>	FUNCTION</a:t>
            </a:r>
            <a:endParaRPr sz="3100"/>
          </a:p>
        </p:txBody>
      </p:sp>
      <p:sp>
        <p:nvSpPr>
          <p:cNvPr id="430" name="Google Shape;430;p50"/>
          <p:cNvSpPr/>
          <p:nvPr/>
        </p:nvSpPr>
        <p:spPr>
          <a:xfrm flipH="1" rot="10800000">
            <a:off x="751225" y="3350175"/>
            <a:ext cx="988200" cy="108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50"/>
          <p:cNvSpPr txBox="1"/>
          <p:nvPr/>
        </p:nvSpPr>
        <p:spPr>
          <a:xfrm>
            <a:off x="1712250" y="3871400"/>
            <a:ext cx="4852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 in function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log_msg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at line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Hello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50"/>
          <p:cNvSpPr/>
          <p:nvPr/>
        </p:nvSpPr>
        <p:spPr>
          <a:xfrm>
            <a:off x="304550" y="1874675"/>
            <a:ext cx="182700" cy="19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50"/>
          <p:cNvSpPr/>
          <p:nvPr/>
        </p:nvSpPr>
        <p:spPr>
          <a:xfrm>
            <a:off x="4660825" y="3969275"/>
            <a:ext cx="182700" cy="19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4" name="Google Shape;434;p50"/>
          <p:cNvCxnSpPr>
            <a:stCxn id="432" idx="2"/>
            <a:endCxn id="433" idx="0"/>
          </p:cNvCxnSpPr>
          <p:nvPr/>
        </p:nvCxnSpPr>
        <p:spPr>
          <a:xfrm flipH="1" rot="-5400000">
            <a:off x="1624850" y="841925"/>
            <a:ext cx="1898400" cy="4356300"/>
          </a:xfrm>
          <a:prstGeom prst="curvedConnector3">
            <a:avLst>
              <a:gd fmla="val 28473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50"/>
          <p:cNvCxnSpPr>
            <a:stCxn id="433" idx="0"/>
            <a:endCxn id="436" idx="1"/>
          </p:cNvCxnSpPr>
          <p:nvPr/>
        </p:nvCxnSpPr>
        <p:spPr>
          <a:xfrm flipH="1" rot="10800000">
            <a:off x="4752175" y="3468575"/>
            <a:ext cx="1541700" cy="500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" name="Google Shape;436;p50"/>
          <p:cNvSpPr txBox="1"/>
          <p:nvPr/>
        </p:nvSpPr>
        <p:spPr>
          <a:xfrm>
            <a:off x="6294000" y="3147025"/>
            <a:ext cx="2507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call the function and move there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3914"/>
            <a:ext cx="9143999" cy="1440873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1"/>
          <p:cNvSpPr/>
          <p:nvPr/>
        </p:nvSpPr>
        <p:spPr>
          <a:xfrm flipH="1" rot="10800000">
            <a:off x="751225" y="3350175"/>
            <a:ext cx="988200" cy="108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51"/>
          <p:cNvSpPr txBox="1"/>
          <p:nvPr/>
        </p:nvSpPr>
        <p:spPr>
          <a:xfrm>
            <a:off x="1712250" y="3871400"/>
            <a:ext cx="4852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 in function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at line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Hello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51"/>
          <p:cNvSpPr/>
          <p:nvPr/>
        </p:nvSpPr>
        <p:spPr>
          <a:xfrm>
            <a:off x="0" y="2099275"/>
            <a:ext cx="182700" cy="19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51"/>
          <p:cNvSpPr/>
          <p:nvPr/>
        </p:nvSpPr>
        <p:spPr>
          <a:xfrm>
            <a:off x="4323275" y="3969475"/>
            <a:ext cx="182700" cy="19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6" name="Google Shape;446;p51"/>
          <p:cNvCxnSpPr>
            <a:stCxn id="444" idx="2"/>
            <a:endCxn id="445" idx="0"/>
          </p:cNvCxnSpPr>
          <p:nvPr/>
        </p:nvCxnSpPr>
        <p:spPr>
          <a:xfrm flipH="1" rot="-5400000">
            <a:off x="1416000" y="970825"/>
            <a:ext cx="1674000" cy="4323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51"/>
          <p:cNvCxnSpPr>
            <a:stCxn id="445" idx="0"/>
            <a:endCxn id="448" idx="1"/>
          </p:cNvCxnSpPr>
          <p:nvPr/>
        </p:nvCxnSpPr>
        <p:spPr>
          <a:xfrm flipH="1" rot="10800000">
            <a:off x="4414625" y="3478975"/>
            <a:ext cx="1893000" cy="490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8" name="Google Shape;448;p51"/>
          <p:cNvSpPr txBox="1"/>
          <p:nvPr/>
        </p:nvSpPr>
        <p:spPr>
          <a:xfrm>
            <a:off x="6307525" y="3086300"/>
            <a:ext cx="2736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macro has been pasted by the preprocessor, we don’t move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51"/>
          <p:cNvSpPr txBox="1"/>
          <p:nvPr>
            <p:ph type="title"/>
          </p:nvPr>
        </p:nvSpPr>
        <p:spPr>
          <a:xfrm>
            <a:off x="541425" y="626325"/>
            <a:ext cx="8259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RATHER A LOG</a:t>
            </a:r>
            <a:r>
              <a:rPr lang="en" sz="3100">
                <a:solidFill>
                  <a:schemeClr val="dk2"/>
                </a:solidFill>
              </a:rPr>
              <a:t> MACRO</a:t>
            </a:r>
            <a:endParaRPr sz="3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00" y="1130963"/>
            <a:ext cx="7305675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LOG </a:t>
            </a:r>
            <a:r>
              <a:rPr lang="en" sz="3100"/>
              <a:t>MACRO -</a:t>
            </a:r>
            <a:r>
              <a:rPr lang="en" sz="3100">
                <a:solidFill>
                  <a:schemeClr val="dk2"/>
                </a:solidFill>
              </a:rPr>
              <a:t> A BIT OF VARIADIC</a:t>
            </a:r>
            <a:endParaRPr sz="3100"/>
          </a:p>
        </p:txBody>
      </p:sp>
      <p:sp>
        <p:nvSpPr>
          <p:cNvPr id="456" name="Google Shape;456;p52"/>
          <p:cNvSpPr/>
          <p:nvPr/>
        </p:nvSpPr>
        <p:spPr>
          <a:xfrm flipH="1" rot="10800000">
            <a:off x="751225" y="3350175"/>
            <a:ext cx="988200" cy="108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52"/>
          <p:cNvSpPr txBox="1"/>
          <p:nvPr/>
        </p:nvSpPr>
        <p:spPr>
          <a:xfrm>
            <a:off x="1683350" y="3893675"/>
            <a:ext cx="67407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./a.out helloworld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 in function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at line 9 : Hello I have 2 argument(s)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52"/>
          <p:cNvSpPr/>
          <p:nvPr/>
        </p:nvSpPr>
        <p:spPr>
          <a:xfrm rot="-428257">
            <a:off x="3004880" y="1455044"/>
            <a:ext cx="2199545" cy="203169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52"/>
          <p:cNvSpPr txBox="1"/>
          <p:nvPr/>
        </p:nvSpPr>
        <p:spPr>
          <a:xfrm>
            <a:off x="5170600" y="1226325"/>
            <a:ext cx="3174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Variadic macro, C99 §6.10.3/10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p52"/>
          <p:cNvSpPr/>
          <p:nvPr/>
        </p:nvSpPr>
        <p:spPr>
          <a:xfrm flipH="1" rot="-10371743">
            <a:off x="2966980" y="2175194"/>
            <a:ext cx="2199545" cy="203169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52"/>
          <p:cNvSpPr txBox="1"/>
          <p:nvPr/>
        </p:nvSpPr>
        <p:spPr>
          <a:xfrm>
            <a:off x="5245025" y="2321350"/>
            <a:ext cx="23553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§6.10.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3/5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§6.10.3.1/2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3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IS MEMCPY…</a:t>
            </a:r>
            <a:r>
              <a:rPr lang="en"/>
              <a:t> UNDEFINED 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67" name="Google Shape;467;p53"/>
          <p:cNvSpPr txBox="1"/>
          <p:nvPr/>
        </p:nvSpPr>
        <p:spPr>
          <a:xfrm>
            <a:off x="473750" y="4196025"/>
            <a:ext cx="2531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§7.11.2.1 (Description)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§7.21.2.1/2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p53"/>
          <p:cNvSpPr txBox="1"/>
          <p:nvPr/>
        </p:nvSpPr>
        <p:spPr>
          <a:xfrm>
            <a:off x="3356800" y="4074200"/>
            <a:ext cx="38508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Behavior of memcpy on 6 different compilers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53"/>
          <p:cNvSpPr txBox="1"/>
          <p:nvPr/>
        </p:nvSpPr>
        <p:spPr>
          <a:xfrm>
            <a:off x="473750" y="1543050"/>
            <a:ext cx="48864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to move elements in an array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Before : { 0, 1, 2, 3 }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After : { 0, 0, 1, 2 }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0" name="Google Shape;47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925" y="2230600"/>
            <a:ext cx="459105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3"/>
          <p:cNvSpPr/>
          <p:nvPr/>
        </p:nvSpPr>
        <p:spPr>
          <a:xfrm>
            <a:off x="2619125" y="2795075"/>
            <a:ext cx="1001700" cy="521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53"/>
          <p:cNvSpPr txBox="1"/>
          <p:nvPr/>
        </p:nvSpPr>
        <p:spPr>
          <a:xfrm>
            <a:off x="656475" y="2781425"/>
            <a:ext cx="17733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Undefined behavior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4"/>
          <p:cNvSpPr txBox="1"/>
          <p:nvPr/>
        </p:nvSpPr>
        <p:spPr>
          <a:xfrm>
            <a:off x="596975" y="1617500"/>
            <a:ext cx="80739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(3) memcpy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54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DESCRIPTION</a:t>
            </a:r>
            <a:endParaRPr b="1" sz="1100">
              <a:solidFill>
                <a:srgbClr val="FF54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	The </a:t>
            </a:r>
            <a:r>
              <a:rPr b="1" lang="en" sz="1100">
                <a:solidFill>
                  <a:srgbClr val="FF54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memcpy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function copies </a:t>
            </a:r>
            <a:r>
              <a:rPr b="1" lang="en" sz="1100">
                <a:solidFill>
                  <a:srgbClr val="54F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bytes from memory area </a:t>
            </a:r>
            <a:r>
              <a:rPr b="1" lang="en" sz="1100">
                <a:solidFill>
                  <a:srgbClr val="54F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to memory area </a:t>
            </a:r>
            <a:r>
              <a:rPr b="1" lang="en" sz="1100">
                <a:solidFill>
                  <a:srgbClr val="54F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 memory areas must not overlap.  Use </a:t>
            </a:r>
            <a:r>
              <a:rPr b="1" lang="en" sz="1100">
                <a:solidFill>
                  <a:srgbClr val="FF54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memmove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(3) if the memory areas do overlap.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78" name="Google Shape;478;p54"/>
          <p:cNvGraphicFramePr/>
          <p:nvPr/>
        </p:nvGraphicFramePr>
        <p:xfrm>
          <a:off x="1014425" y="295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{0289B292-A99A-40AF-B5E8-17F2F0FC37B5}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79" name="Google Shape;479;p54"/>
          <p:cNvSpPr/>
          <p:nvPr/>
        </p:nvSpPr>
        <p:spPr>
          <a:xfrm>
            <a:off x="947475" y="2876300"/>
            <a:ext cx="5481900" cy="62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80" name="Google Shape;480;p54"/>
          <p:cNvCxnSpPr>
            <a:stCxn id="479" idx="1"/>
            <a:endCxn id="481" idx="0"/>
          </p:cNvCxnSpPr>
          <p:nvPr/>
        </p:nvCxnSpPr>
        <p:spPr>
          <a:xfrm flipH="1">
            <a:off x="714075" y="3191000"/>
            <a:ext cx="233400" cy="741000"/>
          </a:xfrm>
          <a:prstGeom prst="curved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1" name="Google Shape;481;p54"/>
          <p:cNvSpPr txBox="1"/>
          <p:nvPr/>
        </p:nvSpPr>
        <p:spPr>
          <a:xfrm>
            <a:off x="67675" y="3932075"/>
            <a:ext cx="1292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Elements to copy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Google Shape;482;p54"/>
          <p:cNvSpPr/>
          <p:nvPr/>
        </p:nvSpPr>
        <p:spPr>
          <a:xfrm>
            <a:off x="2824175" y="2774900"/>
            <a:ext cx="5481900" cy="6294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54"/>
          <p:cNvSpPr txBox="1"/>
          <p:nvPr/>
        </p:nvSpPr>
        <p:spPr>
          <a:xfrm>
            <a:off x="7378175" y="3820525"/>
            <a:ext cx="12927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Destination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84" name="Google Shape;484;p54"/>
          <p:cNvCxnSpPr>
            <a:stCxn id="482" idx="3"/>
            <a:endCxn id="483" idx="0"/>
          </p:cNvCxnSpPr>
          <p:nvPr/>
        </p:nvCxnSpPr>
        <p:spPr>
          <a:xfrm flipH="1">
            <a:off x="8024675" y="3089600"/>
            <a:ext cx="281400" cy="730800"/>
          </a:xfrm>
          <a:prstGeom prst="curvedConnector4">
            <a:avLst>
              <a:gd fmla="val -84622" name="adj1"/>
              <a:gd fmla="val 71540" name="adj2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54"/>
          <p:cNvSpPr/>
          <p:nvPr/>
        </p:nvSpPr>
        <p:spPr>
          <a:xfrm>
            <a:off x="3363525" y="3656275"/>
            <a:ext cx="649800" cy="663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6" name="Google Shape;486;p54"/>
          <p:cNvSpPr/>
          <p:nvPr/>
        </p:nvSpPr>
        <p:spPr>
          <a:xfrm>
            <a:off x="5240225" y="3656275"/>
            <a:ext cx="649800" cy="663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7" name="Google Shape;487;p54"/>
          <p:cNvSpPr txBox="1"/>
          <p:nvPr/>
        </p:nvSpPr>
        <p:spPr>
          <a:xfrm>
            <a:off x="3502625" y="4392275"/>
            <a:ext cx="2262600" cy="3963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Overlap !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54"/>
          <p:cNvSpPr/>
          <p:nvPr/>
        </p:nvSpPr>
        <p:spPr>
          <a:xfrm>
            <a:off x="7309175" y="2483775"/>
            <a:ext cx="683700" cy="1488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54"/>
          <p:cNvSpPr/>
          <p:nvPr/>
        </p:nvSpPr>
        <p:spPr>
          <a:xfrm>
            <a:off x="3289025" y="2483775"/>
            <a:ext cx="683700" cy="1692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54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MEMMOVE</a:t>
            </a:r>
            <a:r>
              <a:rPr lang="en"/>
              <a:t> TO THE RESCUE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/>
          <p:nvPr/>
        </p:nvSpPr>
        <p:spPr>
          <a:xfrm rot="9815116">
            <a:off x="7223615" y="26007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7"/>
          <p:cNvSpPr txBox="1"/>
          <p:nvPr>
            <p:ph type="title"/>
          </p:nvPr>
        </p:nvSpPr>
        <p:spPr>
          <a:xfrm>
            <a:off x="780925" y="655225"/>
            <a:ext cx="7353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 SIMPLIFIED HISTORY </a:t>
            </a:r>
            <a:r>
              <a:rPr lang="en">
                <a:solidFill>
                  <a:schemeClr val="accent1"/>
                </a:solidFill>
              </a:rPr>
              <a:t>OF</a:t>
            </a:r>
            <a:r>
              <a:rPr lang="en">
                <a:solidFill>
                  <a:schemeClr val="accent1"/>
                </a:solidFill>
              </a:rPr>
              <a:t> C</a:t>
            </a:r>
            <a:endParaRPr/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29" y="2796599"/>
            <a:ext cx="1425026" cy="20039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/>
          <p:nvPr/>
        </p:nvSpPr>
        <p:spPr>
          <a:xfrm flipH="1" rot="984884">
            <a:off x="6172965" y="2576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7"/>
          <p:cNvSpPr/>
          <p:nvPr/>
        </p:nvSpPr>
        <p:spPr>
          <a:xfrm rot="-984884">
            <a:off x="5145419" y="2576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7"/>
          <p:cNvSpPr/>
          <p:nvPr/>
        </p:nvSpPr>
        <p:spPr>
          <a:xfrm flipH="1" rot="984884">
            <a:off x="4110647" y="2576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7"/>
          <p:cNvSpPr/>
          <p:nvPr/>
        </p:nvSpPr>
        <p:spPr>
          <a:xfrm rot="-984884">
            <a:off x="3088125" y="2576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7"/>
          <p:cNvSpPr/>
          <p:nvPr/>
        </p:nvSpPr>
        <p:spPr>
          <a:xfrm flipH="1" rot="984884">
            <a:off x="2057470" y="2576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37"/>
          <p:cNvGrpSpPr/>
          <p:nvPr/>
        </p:nvGrpSpPr>
        <p:grpSpPr>
          <a:xfrm>
            <a:off x="2205953" y="2637121"/>
            <a:ext cx="1866329" cy="1313173"/>
            <a:chOff x="2683803" y="2543425"/>
            <a:chExt cx="1712857" cy="1230715"/>
          </a:xfrm>
        </p:grpSpPr>
        <p:sp>
          <p:nvSpPr>
            <p:cNvPr id="254" name="Google Shape;254;p37"/>
            <p:cNvSpPr txBox="1"/>
            <p:nvPr/>
          </p:nvSpPr>
          <p:spPr>
            <a:xfrm>
              <a:off x="3191705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1978 - K&amp;R</a:t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5" name="Google Shape;255;p37"/>
            <p:cNvSpPr/>
            <p:nvPr/>
          </p:nvSpPr>
          <p:spPr>
            <a:xfrm rot="-1789476">
              <a:off x="3457142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7"/>
            <p:cNvSpPr/>
            <p:nvPr/>
          </p:nvSpPr>
          <p:spPr>
            <a:xfrm>
              <a:off x="2683803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7"/>
            <p:cNvSpPr txBox="1"/>
            <p:nvPr/>
          </p:nvSpPr>
          <p:spPr>
            <a:xfrm>
              <a:off x="2728060" y="3107839"/>
              <a:ext cx="16686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Unofficial C standard.  A book co-authored by Ritchie et Brian Kernighan, hence K&amp;R.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8" name="Google Shape;258;p37"/>
            <p:cNvSpPr/>
            <p:nvPr/>
          </p:nvSpPr>
          <p:spPr>
            <a:xfrm>
              <a:off x="3495153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37"/>
          <p:cNvGrpSpPr/>
          <p:nvPr/>
        </p:nvGrpSpPr>
        <p:grpSpPr>
          <a:xfrm>
            <a:off x="4332600" y="2637172"/>
            <a:ext cx="1712700" cy="1313173"/>
            <a:chOff x="4734203" y="2543425"/>
            <a:chExt cx="1712700" cy="1230715"/>
          </a:xfrm>
        </p:grpSpPr>
        <p:sp>
          <p:nvSpPr>
            <p:cNvPr id="260" name="Google Shape;260;p37"/>
            <p:cNvSpPr/>
            <p:nvPr/>
          </p:nvSpPr>
          <p:spPr>
            <a:xfrm rot="-1789476">
              <a:off x="5510320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7"/>
            <p:cNvSpPr txBox="1"/>
            <p:nvPr/>
          </p:nvSpPr>
          <p:spPr>
            <a:xfrm>
              <a:off x="5234191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1999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2" name="Google Shape;262;p37"/>
            <p:cNvSpPr/>
            <p:nvPr/>
          </p:nvSpPr>
          <p:spPr>
            <a:xfrm>
              <a:off x="4734203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7"/>
            <p:cNvSpPr txBox="1"/>
            <p:nvPr/>
          </p:nvSpPr>
          <p:spPr>
            <a:xfrm>
              <a:off x="4778453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C99 : Second C standard.</a:t>
              </a:r>
              <a:b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Most used standard, as it’s supported by ~100% of devices, and additions since C89.</a:t>
              </a:r>
              <a:endParaRPr sz="800">
                <a:solidFill>
                  <a:srgbClr val="5E5E5E"/>
                </a:solidFill>
              </a:endParaRPr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5545553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7"/>
          <p:cNvSpPr/>
          <p:nvPr/>
        </p:nvSpPr>
        <p:spPr>
          <a:xfrm rot="-984884">
            <a:off x="1034948" y="2576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7"/>
          <p:cNvGrpSpPr/>
          <p:nvPr/>
        </p:nvGrpSpPr>
        <p:grpSpPr>
          <a:xfrm>
            <a:off x="1240253" y="1315307"/>
            <a:ext cx="1712700" cy="1246754"/>
            <a:chOff x="1641853" y="1221570"/>
            <a:chExt cx="1712700" cy="1246754"/>
          </a:xfrm>
        </p:grpSpPr>
        <p:sp>
          <p:nvSpPr>
            <p:cNvPr id="267" name="Google Shape;267;p37"/>
            <p:cNvSpPr/>
            <p:nvPr/>
          </p:nvSpPr>
          <p:spPr>
            <a:xfrm>
              <a:off x="1641853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7"/>
            <p:cNvSpPr txBox="1"/>
            <p:nvPr/>
          </p:nvSpPr>
          <p:spPr>
            <a:xfrm>
              <a:off x="2148922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1972</a:t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9" name="Google Shape;269;p37"/>
            <p:cNvSpPr/>
            <p:nvPr/>
          </p:nvSpPr>
          <p:spPr>
            <a:xfrm rot="10800000">
              <a:off x="2453178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7"/>
            <p:cNvSpPr txBox="1"/>
            <p:nvPr/>
          </p:nvSpPr>
          <p:spPr>
            <a:xfrm>
              <a:off x="1686103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 is created by Dennis Ritchie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1" name="Google Shape;271;p37"/>
            <p:cNvSpPr/>
            <p:nvPr/>
          </p:nvSpPr>
          <p:spPr>
            <a:xfrm rot="-1789476">
              <a:off x="2415143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37"/>
          <p:cNvGrpSpPr/>
          <p:nvPr/>
        </p:nvGrpSpPr>
        <p:grpSpPr>
          <a:xfrm>
            <a:off x="5347610" y="1315307"/>
            <a:ext cx="1712715" cy="1246754"/>
            <a:chOff x="5770307" y="1221570"/>
            <a:chExt cx="1712715" cy="1246754"/>
          </a:xfrm>
        </p:grpSpPr>
        <p:sp>
          <p:nvSpPr>
            <p:cNvPr id="273" name="Google Shape;273;p37"/>
            <p:cNvSpPr/>
            <p:nvPr/>
          </p:nvSpPr>
          <p:spPr>
            <a:xfrm rot="-1789476">
              <a:off x="6546711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7"/>
            <p:cNvSpPr txBox="1"/>
            <p:nvPr/>
          </p:nvSpPr>
          <p:spPr>
            <a:xfrm>
              <a:off x="5770322" y="1986913"/>
              <a:ext cx="17127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2011 (C11) - 2018 (C17 or C18)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5770307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7"/>
            <p:cNvSpPr/>
            <p:nvPr/>
          </p:nvSpPr>
          <p:spPr>
            <a:xfrm rot="10800000">
              <a:off x="6581632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7"/>
            <p:cNvSpPr txBox="1"/>
            <p:nvPr/>
          </p:nvSpPr>
          <p:spPr>
            <a:xfrm>
              <a:off x="5814557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Minor changes and additions.</a:t>
              </a:r>
              <a:endParaRPr sz="800">
                <a:solidFill>
                  <a:srgbClr val="5E5E5E"/>
                </a:solidFill>
              </a:endParaRPr>
            </a:p>
          </p:txBody>
        </p:sp>
      </p:grpSp>
      <p:grpSp>
        <p:nvGrpSpPr>
          <p:cNvPr id="278" name="Google Shape;278;p37"/>
          <p:cNvGrpSpPr/>
          <p:nvPr/>
        </p:nvGrpSpPr>
        <p:grpSpPr>
          <a:xfrm>
            <a:off x="3206459" y="1315303"/>
            <a:ext cx="1866329" cy="1246754"/>
            <a:chOff x="3692203" y="1221570"/>
            <a:chExt cx="1712700" cy="1246754"/>
          </a:xfrm>
        </p:grpSpPr>
        <p:sp>
          <p:nvSpPr>
            <p:cNvPr id="279" name="Google Shape;279;p37"/>
            <p:cNvSpPr/>
            <p:nvPr/>
          </p:nvSpPr>
          <p:spPr>
            <a:xfrm rot="-1789476">
              <a:off x="4468320" y="2278597"/>
              <a:ext cx="160451" cy="160451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7"/>
            <p:cNvSpPr txBox="1"/>
            <p:nvPr/>
          </p:nvSpPr>
          <p:spPr>
            <a:xfrm>
              <a:off x="3736375" y="1986913"/>
              <a:ext cx="1624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1983 → 1989 - ANSI &amp; ISO (1990)</a:t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3692203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 rot="10800000">
              <a:off x="4503528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7"/>
            <p:cNvSpPr txBox="1"/>
            <p:nvPr/>
          </p:nvSpPr>
          <p:spPr>
            <a:xfrm>
              <a:off x="3736453" y="1258770"/>
              <a:ext cx="1624200" cy="624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Standardisation of C, C89 (aka ANSI C) becomes the very first official </a:t>
              </a: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standard</a:t>
              </a: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800">
                <a:solidFill>
                  <a:schemeClr val="lt1"/>
                </a:solidFill>
              </a:endParaRPr>
            </a:p>
          </p:txBody>
        </p:sp>
      </p:grpSp>
      <p:grpSp>
        <p:nvGrpSpPr>
          <p:cNvPr id="284" name="Google Shape;284;p37"/>
          <p:cNvGrpSpPr/>
          <p:nvPr/>
        </p:nvGrpSpPr>
        <p:grpSpPr>
          <a:xfrm flipH="1" rot="10800000">
            <a:off x="6385076" y="2646916"/>
            <a:ext cx="1941003" cy="1313205"/>
            <a:chOff x="5770307" y="1221570"/>
            <a:chExt cx="1712700" cy="1246754"/>
          </a:xfrm>
        </p:grpSpPr>
        <p:sp>
          <p:nvSpPr>
            <p:cNvPr id="285" name="Google Shape;285;p37"/>
            <p:cNvSpPr/>
            <p:nvPr/>
          </p:nvSpPr>
          <p:spPr>
            <a:xfrm rot="-1789476">
              <a:off x="6546711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7"/>
            <p:cNvSpPr txBox="1"/>
            <p:nvPr/>
          </p:nvSpPr>
          <p:spPr>
            <a:xfrm rot="10800000">
              <a:off x="5953622" y="1986913"/>
              <a:ext cx="14250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2023 (C23)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5770307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 rot="10800000">
              <a:off x="6581632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7"/>
            <p:cNvSpPr txBox="1"/>
            <p:nvPr/>
          </p:nvSpPr>
          <p:spPr>
            <a:xfrm rot="10800000">
              <a:off x="5814557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75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Significant language modernisation (removing old stuff) and importing some C++ ideas (nullptr / constexpr), experimental today (February 2025)</a:t>
              </a:r>
              <a:endParaRPr sz="750">
                <a:solidFill>
                  <a:srgbClr val="5E5E5E"/>
                </a:solidFill>
              </a:endParaRPr>
            </a:p>
          </p:txBody>
        </p:sp>
      </p:grpSp>
      <p:cxnSp>
        <p:nvCxnSpPr>
          <p:cNvPr id="290" name="Google Shape;290;p37"/>
          <p:cNvCxnSpPr/>
          <p:nvPr/>
        </p:nvCxnSpPr>
        <p:spPr>
          <a:xfrm flipH="1">
            <a:off x="1769675" y="3572575"/>
            <a:ext cx="484500" cy="6600"/>
          </a:xfrm>
          <a:prstGeom prst="straightConnector1">
            <a:avLst/>
          </a:prstGeom>
          <a:noFill/>
          <a:ln cap="flat" cmpd="sng" w="38100">
            <a:solidFill>
              <a:srgbClr val="701C7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37"/>
          <p:cNvSpPr txBox="1"/>
          <p:nvPr/>
        </p:nvSpPr>
        <p:spPr>
          <a:xfrm>
            <a:off x="7431300" y="4507775"/>
            <a:ext cx="17127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Blog article about K&amp;R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5"/>
          <p:cNvSpPr txBox="1"/>
          <p:nvPr/>
        </p:nvSpPr>
        <p:spPr>
          <a:xfrm>
            <a:off x="351925" y="1678400"/>
            <a:ext cx="8574900" cy="22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Summary of C99 Rationale §7.21.2, about copy functions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copy function must work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even if memory areas are overlapping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copy function must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 fast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(and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efficiently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use hardware)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Contradiction ⇒ handling overlap degrades performances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memcpy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for the speed (doesn’t handle overlap)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memmove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for the feature (handles overlap)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6" name="Google Shape;496;p55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MEMMOVE 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6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RESTRICT </a:t>
            </a:r>
            <a:r>
              <a:rPr lang="en"/>
              <a:t>POINTERS</a:t>
            </a:r>
            <a:endParaRPr/>
          </a:p>
        </p:txBody>
      </p:sp>
      <p:pic>
        <p:nvPicPr>
          <p:cNvPr id="502" name="Google Shape;5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00" y="1752875"/>
            <a:ext cx="6838950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6"/>
          <p:cNvSpPr txBox="1"/>
          <p:nvPr/>
        </p:nvSpPr>
        <p:spPr>
          <a:xfrm>
            <a:off x="507575" y="1373850"/>
            <a:ext cx="11844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§7.11.2.1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p56"/>
          <p:cNvSpPr txBox="1"/>
          <p:nvPr/>
        </p:nvSpPr>
        <p:spPr>
          <a:xfrm>
            <a:off x="538200" y="2313175"/>
            <a:ext cx="12282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§7.21.2.1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5" name="Google Shape;505;p56"/>
          <p:cNvSpPr/>
          <p:nvPr/>
        </p:nvSpPr>
        <p:spPr>
          <a:xfrm>
            <a:off x="2382250" y="1969425"/>
            <a:ext cx="852900" cy="22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56"/>
          <p:cNvSpPr/>
          <p:nvPr/>
        </p:nvSpPr>
        <p:spPr>
          <a:xfrm>
            <a:off x="4950725" y="1969425"/>
            <a:ext cx="852900" cy="22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56"/>
          <p:cNvSpPr txBox="1"/>
          <p:nvPr/>
        </p:nvSpPr>
        <p:spPr>
          <a:xfrm>
            <a:off x="2118300" y="2788300"/>
            <a:ext cx="4284000" cy="14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restrict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pointer must be the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only one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access its memory area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Otherwise it’s undefined behavior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§6.7.3/7, §6.7.3.1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Goal: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optimization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08" name="Google Shape;508;p56"/>
          <p:cNvCxnSpPr>
            <a:stCxn id="505" idx="2"/>
            <a:endCxn id="507" idx="0"/>
          </p:cNvCxnSpPr>
          <p:nvPr/>
        </p:nvCxnSpPr>
        <p:spPr>
          <a:xfrm flipH="1" rot="-5400000">
            <a:off x="3236650" y="1764675"/>
            <a:ext cx="595800" cy="1451700"/>
          </a:xfrm>
          <a:prstGeom prst="curvedConnector3">
            <a:avLst>
              <a:gd fmla="val 4999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56"/>
          <p:cNvCxnSpPr>
            <a:stCxn id="506" idx="2"/>
            <a:endCxn id="507" idx="0"/>
          </p:cNvCxnSpPr>
          <p:nvPr/>
        </p:nvCxnSpPr>
        <p:spPr>
          <a:xfrm rot="5400000">
            <a:off x="4520825" y="1932075"/>
            <a:ext cx="595800" cy="1116900"/>
          </a:xfrm>
          <a:prstGeom prst="curvedConnector3">
            <a:avLst>
              <a:gd fmla="val 4999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56"/>
          <p:cNvSpPr txBox="1"/>
          <p:nvPr/>
        </p:nvSpPr>
        <p:spPr>
          <a:xfrm>
            <a:off x="6832200" y="4031025"/>
            <a:ext cx="23118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go further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StackOverflow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Wikipedia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7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SIZEOF(STRUCT) </a:t>
            </a:r>
            <a:r>
              <a:rPr lang="en"/>
              <a:t>AND</a:t>
            </a:r>
            <a:r>
              <a:rPr lang="en"/>
              <a:t> MATHS…</a:t>
            </a:r>
            <a:endParaRPr/>
          </a:p>
        </p:txBody>
      </p:sp>
      <p:sp>
        <p:nvSpPr>
          <p:cNvPr id="516" name="Google Shape;516;p57"/>
          <p:cNvSpPr/>
          <p:nvPr/>
        </p:nvSpPr>
        <p:spPr>
          <a:xfrm>
            <a:off x="4296650" y="2330034"/>
            <a:ext cx="1015200" cy="7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7" name="Google Shape;517;p57"/>
          <p:cNvSpPr txBox="1"/>
          <p:nvPr/>
        </p:nvSpPr>
        <p:spPr>
          <a:xfrm>
            <a:off x="5488025" y="2049775"/>
            <a:ext cx="30489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char = 1 byte(s) 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 = 4 byte(s) 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struct = 8 byte(s) 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 + 4 = 8 ?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8" name="Google Shape;518;p57"/>
          <p:cNvSpPr txBox="1"/>
          <p:nvPr/>
        </p:nvSpPr>
        <p:spPr>
          <a:xfrm>
            <a:off x="7041475" y="4485525"/>
            <a:ext cx="21027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According to the system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9" name="Google Shape;51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5225"/>
            <a:ext cx="3991776" cy="3433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8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MEMORY </a:t>
            </a:r>
            <a:r>
              <a:rPr lang="en"/>
              <a:t>ALIGNMENT</a:t>
            </a:r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525" name="Google Shape;525;p58"/>
          <p:cNvGraphicFramePr/>
          <p:nvPr/>
        </p:nvGraphicFramePr>
        <p:xfrm>
          <a:off x="861525" y="241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{0289B292-A99A-40AF-B5E8-17F2F0FC37B5}</a:tableStyleId>
              </a:tblPr>
              <a:tblGrid>
                <a:gridCol w="899925"/>
                <a:gridCol w="733375"/>
                <a:gridCol w="816650"/>
                <a:gridCol w="816650"/>
                <a:gridCol w="816650"/>
                <a:gridCol w="816650"/>
                <a:gridCol w="816650"/>
                <a:gridCol w="816650"/>
                <a:gridCol w="816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Address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26" name="Google Shape;526;p58"/>
          <p:cNvSpPr txBox="1"/>
          <p:nvPr/>
        </p:nvSpPr>
        <p:spPr>
          <a:xfrm>
            <a:off x="1093201" y="1668250"/>
            <a:ext cx="40056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expect our structure to take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bytes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7" name="Google Shape;527;p58"/>
          <p:cNvSpPr txBox="1"/>
          <p:nvPr/>
        </p:nvSpPr>
        <p:spPr>
          <a:xfrm rot="5400000">
            <a:off x="6678788" y="889775"/>
            <a:ext cx="611100" cy="24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{</a:t>
            </a:r>
            <a:endParaRPr sz="1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58"/>
          <p:cNvSpPr txBox="1"/>
          <p:nvPr/>
        </p:nvSpPr>
        <p:spPr>
          <a:xfrm>
            <a:off x="6171938" y="1511000"/>
            <a:ext cx="1961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 of the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structure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9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MEMORY </a:t>
            </a:r>
            <a:r>
              <a:rPr lang="en"/>
              <a:t>ALIGNMENT</a:t>
            </a:r>
            <a:endParaRPr/>
          </a:p>
        </p:txBody>
      </p:sp>
      <p:graphicFrame>
        <p:nvGraphicFramePr>
          <p:cNvPr id="534" name="Google Shape;534;p59"/>
          <p:cNvGraphicFramePr/>
          <p:nvPr/>
        </p:nvGraphicFramePr>
        <p:xfrm>
          <a:off x="897125" y="302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{0289B292-A99A-40AF-B5E8-17F2F0FC37B5}</a:tableStyleId>
              </a:tblPr>
              <a:tblGrid>
                <a:gridCol w="899925"/>
                <a:gridCol w="733375"/>
                <a:gridCol w="816650"/>
                <a:gridCol w="816650"/>
                <a:gridCol w="816650"/>
                <a:gridCol w="816650"/>
                <a:gridCol w="816650"/>
                <a:gridCol w="816650"/>
                <a:gridCol w="816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Address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padding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padding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padding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35" name="Google Shape;535;p59"/>
          <p:cNvSpPr txBox="1"/>
          <p:nvPr/>
        </p:nvSpPr>
        <p:spPr>
          <a:xfrm>
            <a:off x="1093201" y="1668250"/>
            <a:ext cx="39777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Actually, the structure takes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 bytes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6" name="Google Shape;536;p59"/>
          <p:cNvSpPr txBox="1"/>
          <p:nvPr/>
        </p:nvSpPr>
        <p:spPr>
          <a:xfrm rot="-5400000">
            <a:off x="3447663" y="2903950"/>
            <a:ext cx="611100" cy="24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{</a:t>
            </a:r>
            <a:endParaRPr sz="1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7" name="Google Shape;537;p59"/>
          <p:cNvSpPr txBox="1"/>
          <p:nvPr/>
        </p:nvSpPr>
        <p:spPr>
          <a:xfrm>
            <a:off x="897125" y="4274500"/>
            <a:ext cx="57165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 padding bytes between the char and the int, to shift the int.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They’re inserted by the compiler.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59"/>
          <p:cNvSpPr txBox="1"/>
          <p:nvPr/>
        </p:nvSpPr>
        <p:spPr>
          <a:xfrm>
            <a:off x="897125" y="2226150"/>
            <a:ext cx="41739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 = 4 bytes, must* be 4 bytes-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aligned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⇒ Stored at an address being a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multiple of 4</a:t>
            </a:r>
            <a:endParaRPr b="1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59"/>
          <p:cNvSpPr/>
          <p:nvPr/>
        </p:nvSpPr>
        <p:spPr>
          <a:xfrm flipH="1">
            <a:off x="4976025" y="2352800"/>
            <a:ext cx="608700" cy="601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0" name="Google Shape;54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5900" y="1355025"/>
            <a:ext cx="231457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9"/>
          <p:cNvSpPr/>
          <p:nvPr/>
        </p:nvSpPr>
        <p:spPr>
          <a:xfrm>
            <a:off x="5431825" y="1668250"/>
            <a:ext cx="647700" cy="1276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2" name="Google Shape;542;p59"/>
          <p:cNvSpPr txBox="1"/>
          <p:nvPr/>
        </p:nvSpPr>
        <p:spPr>
          <a:xfrm>
            <a:off x="6245900" y="2473075"/>
            <a:ext cx="2571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There are keywords to change/know the alignment.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59"/>
          <p:cNvSpPr txBox="1"/>
          <p:nvPr/>
        </p:nvSpPr>
        <p:spPr>
          <a:xfrm>
            <a:off x="7356000" y="4443525"/>
            <a:ext cx="17880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For more details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0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BIT </a:t>
            </a:r>
            <a:r>
              <a:rPr lang="en"/>
              <a:t>FIELDS</a:t>
            </a:r>
            <a:endParaRPr/>
          </a:p>
        </p:txBody>
      </p:sp>
      <p:pic>
        <p:nvPicPr>
          <p:cNvPr id="549" name="Google Shape;549;p60"/>
          <p:cNvPicPr preferRelativeResize="0"/>
          <p:nvPr/>
        </p:nvPicPr>
        <p:blipFill rotWithShape="1">
          <a:blip r:embed="rId3">
            <a:alphaModFix/>
          </a:blip>
          <a:srcRect b="0" l="0" r="11292" t="0"/>
          <a:stretch/>
        </p:blipFill>
        <p:spPr>
          <a:xfrm>
            <a:off x="161975" y="1709250"/>
            <a:ext cx="4085324" cy="15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0"/>
          <p:cNvSpPr txBox="1"/>
          <p:nvPr/>
        </p:nvSpPr>
        <p:spPr>
          <a:xfrm>
            <a:off x="4357625" y="1522875"/>
            <a:ext cx="47076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a regular field.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a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 field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precisely 2 bits-wide.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a 2-bits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truncated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unsigned, instead of the usual 32 or 64 bits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can only store values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0 to 3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Some restrictions are applied to bit fields, the main ones being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cannot take their address with &amp; …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(C89 §6.5.2.1 footnote n°59, C99 §6.7.2.1, footnote n°103)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Nor get their size with sizeof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(C89 §6.3.3.4 (</a:t>
            </a: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Constraints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), C99 §6.5.3.4/1)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m is unsigned, so overflow works as it was a regular unsigned, it wraps around 0. If m was signed instead, then the overflow would be an undefined behavior.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1" name="Google Shape;551;p60"/>
          <p:cNvSpPr txBox="1"/>
          <p:nvPr/>
        </p:nvSpPr>
        <p:spPr>
          <a:xfrm>
            <a:off x="0" y="4497875"/>
            <a:ext cx="18534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§6.5.2.1, §6.7.2.1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2" name="Google Shape;552;p60"/>
          <p:cNvSpPr txBox="1"/>
          <p:nvPr/>
        </p:nvSpPr>
        <p:spPr>
          <a:xfrm>
            <a:off x="1150725" y="1124475"/>
            <a:ext cx="42075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 field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bit-fields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bitfields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spellings exist.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61"/>
          <p:cNvPicPr preferRelativeResize="0"/>
          <p:nvPr/>
        </p:nvPicPr>
        <p:blipFill rotWithShape="1">
          <a:blip r:embed="rId3">
            <a:alphaModFix/>
          </a:blip>
          <a:srcRect b="0" l="0" r="0" t="26820"/>
          <a:stretch/>
        </p:blipFill>
        <p:spPr>
          <a:xfrm>
            <a:off x="281975" y="1544525"/>
            <a:ext cx="3352800" cy="11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1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BIT </a:t>
            </a:r>
            <a:r>
              <a:rPr lang="en"/>
              <a:t>FIELDS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//</a:t>
            </a:r>
            <a:r>
              <a:rPr lang="en">
                <a:solidFill>
                  <a:schemeClr val="dk2"/>
                </a:solidFill>
              </a:rPr>
              <a:t> &lt;limits.h&gt;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9" name="Google Shape;559;p61"/>
          <p:cNvSpPr txBox="1"/>
          <p:nvPr/>
        </p:nvSpPr>
        <p:spPr>
          <a:xfrm>
            <a:off x="4380525" y="1365425"/>
            <a:ext cx="4615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Low-level usage, an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amount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of bits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Read (network protocols, binary decompression)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(binary compression, specific embedded systems)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Needed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for the code to work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Specific application, some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maximum value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fixed and known 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Here, coordinates in chess (maximum 8)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Optimization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(saves memory)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p61"/>
          <p:cNvSpPr txBox="1"/>
          <p:nvPr/>
        </p:nvSpPr>
        <p:spPr>
          <a:xfrm>
            <a:off x="217263" y="3617400"/>
            <a:ext cx="33132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Minimum/maximum value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of a type :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&lt;limits.h&gt; (C89 §5.2.4.2.1, C99 §5.2.4.2.1)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INT_MIN / INT_MAX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UINT_MIN / UINT_MAX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CHAR_MIN / CHAR_MAX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p61"/>
          <p:cNvSpPr/>
          <p:nvPr/>
        </p:nvSpPr>
        <p:spPr>
          <a:xfrm flipH="1" rot="10800000">
            <a:off x="872700" y="2672100"/>
            <a:ext cx="3392100" cy="945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p61"/>
          <p:cNvSpPr txBox="1"/>
          <p:nvPr/>
        </p:nvSpPr>
        <p:spPr>
          <a:xfrm>
            <a:off x="1150725" y="1124475"/>
            <a:ext cx="42075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 field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bit-fields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bitfields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spellings exist.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2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68" name="Google Shape;568;p62"/>
          <p:cNvSpPr txBox="1"/>
          <p:nvPr/>
        </p:nvSpPr>
        <p:spPr>
          <a:xfrm>
            <a:off x="4553475" y="1430300"/>
            <a:ext cx="445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Structure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Contains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every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field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Takes memory, but…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read and write in every field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9" name="Google Shape;56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00" y="1221550"/>
            <a:ext cx="1758275" cy="29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2"/>
          <p:cNvSpPr/>
          <p:nvPr/>
        </p:nvSpPr>
        <p:spPr>
          <a:xfrm>
            <a:off x="2401850" y="1430300"/>
            <a:ext cx="1677300" cy="83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1" name="Google Shape;571;p62"/>
          <p:cNvSpPr/>
          <p:nvPr/>
        </p:nvSpPr>
        <p:spPr>
          <a:xfrm>
            <a:off x="2401850" y="3074775"/>
            <a:ext cx="1677300" cy="83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62"/>
          <p:cNvSpPr txBox="1"/>
          <p:nvPr/>
        </p:nvSpPr>
        <p:spPr>
          <a:xfrm>
            <a:off x="4236825" y="2744325"/>
            <a:ext cx="4856100" cy="18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Union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Contains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only one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field at once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Saves memory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write in every field, but it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overwrites the last written field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read every field, but only reading the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field we just wrote into will return a relevant value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62"/>
          <p:cNvSpPr txBox="1"/>
          <p:nvPr/>
        </p:nvSpPr>
        <p:spPr>
          <a:xfrm>
            <a:off x="356300" y="4503850"/>
            <a:ext cx="7349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union + struct + bit fields = float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i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type-punning explicitly allowed in C but undefined in C++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1072600"/>
            <a:ext cx="2685391" cy="373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3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UNIONS - </a:t>
            </a:r>
            <a:r>
              <a:rPr lang="en"/>
              <a:t>(C)SFML CASE STUDY</a:t>
            </a:r>
            <a:endParaRPr/>
          </a:p>
        </p:txBody>
      </p:sp>
      <p:sp>
        <p:nvSpPr>
          <p:cNvPr id="580" name="Google Shape;580;p63"/>
          <p:cNvSpPr txBox="1"/>
          <p:nvPr/>
        </p:nvSpPr>
        <p:spPr>
          <a:xfrm>
            <a:off x="1405500" y="753425"/>
            <a:ext cx="573900" cy="14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8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1" name="Google Shape;581;p63"/>
          <p:cNvSpPr txBox="1"/>
          <p:nvPr/>
        </p:nvSpPr>
        <p:spPr>
          <a:xfrm>
            <a:off x="1798200" y="1237325"/>
            <a:ext cx="1374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vent type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2" name="Google Shape;582;p63"/>
          <p:cNvSpPr txBox="1"/>
          <p:nvPr/>
        </p:nvSpPr>
        <p:spPr>
          <a:xfrm>
            <a:off x="1633400" y="1612200"/>
            <a:ext cx="5739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1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3" name="Google Shape;583;p63"/>
          <p:cNvSpPr txBox="1"/>
          <p:nvPr/>
        </p:nvSpPr>
        <p:spPr>
          <a:xfrm>
            <a:off x="2198525" y="2403075"/>
            <a:ext cx="15861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Structure for each event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4" name="Google Shape;584;p63"/>
          <p:cNvSpPr txBox="1"/>
          <p:nvPr/>
        </p:nvSpPr>
        <p:spPr>
          <a:xfrm>
            <a:off x="2598900" y="3217000"/>
            <a:ext cx="5739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10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5" name="Google Shape;585;p63"/>
          <p:cNvSpPr txBox="1"/>
          <p:nvPr/>
        </p:nvSpPr>
        <p:spPr>
          <a:xfrm>
            <a:off x="3187950" y="3898525"/>
            <a:ext cx="26358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Event structure, with a type and an union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63"/>
          <p:cNvSpPr txBox="1"/>
          <p:nvPr/>
        </p:nvSpPr>
        <p:spPr>
          <a:xfrm>
            <a:off x="5053500" y="1519325"/>
            <a:ext cx="36330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Here, the union contains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unique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structure related to the event.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87" name="Google Shape;587;p63"/>
          <p:cNvCxnSpPr>
            <a:stCxn id="585" idx="0"/>
            <a:endCxn id="586" idx="2"/>
          </p:cNvCxnSpPr>
          <p:nvPr/>
        </p:nvCxnSpPr>
        <p:spPr>
          <a:xfrm rot="-5400000">
            <a:off x="4823100" y="1851475"/>
            <a:ext cx="1729800" cy="2364300"/>
          </a:xfrm>
          <a:prstGeom prst="curvedConnector3">
            <a:avLst>
              <a:gd fmla="val 4999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8" name="Google Shape;588;p63"/>
          <p:cNvSpPr txBox="1"/>
          <p:nvPr/>
        </p:nvSpPr>
        <p:spPr>
          <a:xfrm>
            <a:off x="6526300" y="3392500"/>
            <a:ext cx="2583000" cy="1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original sfEvent is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directly an union and not a struct, as sfEventType is the 1st field and each event structure contains that sfEventType as its 1st field. </a:t>
            </a:r>
            <a:b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Source : CSFML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4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#</a:t>
            </a:r>
            <a:r>
              <a:rPr lang="en"/>
              <a:t>MACRO</a:t>
            </a:r>
            <a:endParaRPr/>
          </a:p>
        </p:txBody>
      </p:sp>
      <p:pic>
        <p:nvPicPr>
          <p:cNvPr id="594" name="Google Shape;59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25" y="1197425"/>
            <a:ext cx="561022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4"/>
          <p:cNvSpPr/>
          <p:nvPr/>
        </p:nvSpPr>
        <p:spPr>
          <a:xfrm>
            <a:off x="3416950" y="3164125"/>
            <a:ext cx="339600" cy="24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64"/>
          <p:cNvSpPr txBox="1"/>
          <p:nvPr/>
        </p:nvSpPr>
        <p:spPr>
          <a:xfrm>
            <a:off x="6089850" y="2735750"/>
            <a:ext cx="28203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x is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fail()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#x is “fail()”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Useful for debugging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7" name="Google Shape;597;p64"/>
          <p:cNvCxnSpPr>
            <a:stCxn id="595" idx="0"/>
            <a:endCxn id="596" idx="0"/>
          </p:cNvCxnSpPr>
          <p:nvPr/>
        </p:nvCxnSpPr>
        <p:spPr>
          <a:xfrm rot="-5400000">
            <a:off x="5329150" y="993325"/>
            <a:ext cx="428400" cy="3913200"/>
          </a:xfrm>
          <a:prstGeom prst="curvedConnector3">
            <a:avLst>
              <a:gd fmla="val 15557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64"/>
          <p:cNvSpPr txBox="1"/>
          <p:nvPr/>
        </p:nvSpPr>
        <p:spPr>
          <a:xfrm>
            <a:off x="7836300" y="4254925"/>
            <a:ext cx="1307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§6.8.3.2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§6.10.3.2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</a:t>
            </a:r>
            <a:r>
              <a:rPr lang="en">
                <a:solidFill>
                  <a:schemeClr val="dk2"/>
                </a:solidFill>
              </a:rPr>
              <a:t> VERSION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endParaRPr/>
          </a:p>
        </p:txBody>
      </p:sp>
      <p:sp>
        <p:nvSpPr>
          <p:cNvPr id="297" name="Google Shape;297;p38"/>
          <p:cNvSpPr txBox="1"/>
          <p:nvPr/>
        </p:nvSpPr>
        <p:spPr>
          <a:xfrm>
            <a:off x="952500" y="1502600"/>
            <a:ext cx="2753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this day (March 2025)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98" name="Google Shape;298;p38"/>
          <p:cNvGraphicFramePr/>
          <p:nvPr/>
        </p:nvGraphicFramePr>
        <p:xfrm>
          <a:off x="596975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{0289B292-A99A-40AF-B5E8-17F2F0FC37B5}</a:tableStyleId>
              </a:tblPr>
              <a:tblGrid>
                <a:gridCol w="1498775"/>
                <a:gridCol w="1610225"/>
                <a:gridCol w="1495175"/>
                <a:gridCol w="1495175"/>
                <a:gridCol w="1495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Extremely portable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Extremely portable +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many additions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Added (among others) multithreading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Bug fixes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More modern but experimental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9" name="Google Shape;299;p38"/>
          <p:cNvSpPr/>
          <p:nvPr/>
        </p:nvSpPr>
        <p:spPr>
          <a:xfrm rot="10800000">
            <a:off x="5410200" y="3321100"/>
            <a:ext cx="439800" cy="534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38"/>
          <p:cNvSpPr/>
          <p:nvPr/>
        </p:nvSpPr>
        <p:spPr>
          <a:xfrm rot="10800000">
            <a:off x="6227700" y="3321100"/>
            <a:ext cx="439800" cy="534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38"/>
          <p:cNvSpPr txBox="1"/>
          <p:nvPr/>
        </p:nvSpPr>
        <p:spPr>
          <a:xfrm>
            <a:off x="5201150" y="3947525"/>
            <a:ext cx="17622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Default standard of GCC 14.2.0 and Clang 19.1.0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38"/>
          <p:cNvSpPr txBox="1"/>
          <p:nvPr/>
        </p:nvSpPr>
        <p:spPr>
          <a:xfrm>
            <a:off x="0" y="4072900"/>
            <a:ext cx="30846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How to detect the C standard used to compile our code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C23 being still experimental, GCC 14.2.0 hasn’t updated __STDC_VERSION__ yet.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38"/>
          <p:cNvSpPr txBox="1"/>
          <p:nvPr/>
        </p:nvSpPr>
        <p:spPr>
          <a:xfrm>
            <a:off x="7093350" y="3321100"/>
            <a:ext cx="20508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Cheat sheet C11→C23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7093350" y="4378025"/>
            <a:ext cx="20508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IBM I only supports up to C99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(§ Industry Standards)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5225"/>
            <a:ext cx="4050025" cy="3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5"/>
          <p:cNvSpPr txBox="1"/>
          <p:nvPr>
            <p:ph type="title"/>
          </p:nvPr>
        </p:nvSpPr>
        <p:spPr>
          <a:xfrm>
            <a:off x="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MACRO</a:t>
            </a:r>
            <a:r>
              <a:rPr lang="en">
                <a:solidFill>
                  <a:schemeClr val="dk2"/>
                </a:solidFill>
              </a:rPr>
              <a:t>#</a:t>
            </a:r>
            <a:r>
              <a:rPr lang="en">
                <a:solidFill>
                  <a:schemeClr val="dk2"/>
                </a:solidFill>
              </a:rPr>
              <a:t>#</a:t>
            </a:r>
            <a:r>
              <a:rPr lang="en"/>
              <a:t>MACRO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05" name="Google Shape;605;p65"/>
          <p:cNvSpPr txBox="1"/>
          <p:nvPr/>
        </p:nvSpPr>
        <p:spPr>
          <a:xfrm>
            <a:off x="7836300" y="4254925"/>
            <a:ext cx="1307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§6.8.3.3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§6.10.3.3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6" name="Google Shape;606;p65"/>
          <p:cNvSpPr txBox="1"/>
          <p:nvPr/>
        </p:nvSpPr>
        <p:spPr>
          <a:xfrm>
            <a:off x="2290025" y="982450"/>
            <a:ext cx="4263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p65"/>
          <p:cNvSpPr txBox="1"/>
          <p:nvPr/>
        </p:nvSpPr>
        <p:spPr>
          <a:xfrm>
            <a:off x="2730675" y="1256975"/>
            <a:ext cx="21168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Functions for each command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65"/>
          <p:cNvSpPr txBox="1"/>
          <p:nvPr/>
        </p:nvSpPr>
        <p:spPr>
          <a:xfrm>
            <a:off x="2196800" y="2261100"/>
            <a:ext cx="4263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7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9" name="Google Shape;609;p65"/>
          <p:cNvSpPr txBox="1"/>
          <p:nvPr/>
        </p:nvSpPr>
        <p:spPr>
          <a:xfrm>
            <a:off x="2730675" y="2632325"/>
            <a:ext cx="21168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command = a name and a function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0" name="Google Shape;610;p65"/>
          <p:cNvSpPr/>
          <p:nvPr/>
        </p:nvSpPr>
        <p:spPr>
          <a:xfrm>
            <a:off x="512900" y="3749275"/>
            <a:ext cx="1466400" cy="25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1" name="Google Shape;611;p65"/>
          <p:cNvSpPr txBox="1"/>
          <p:nvPr/>
        </p:nvSpPr>
        <p:spPr>
          <a:xfrm>
            <a:off x="5194075" y="2037175"/>
            <a:ext cx="20082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{ “start”, cmd_start }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12" name="Google Shape;612;p65"/>
          <p:cNvCxnSpPr>
            <a:stCxn id="610" idx="3"/>
            <a:endCxn id="611" idx="2"/>
          </p:cNvCxnSpPr>
          <p:nvPr/>
        </p:nvCxnSpPr>
        <p:spPr>
          <a:xfrm flipH="1" rot="10800000">
            <a:off x="1979300" y="2427325"/>
            <a:ext cx="4218900" cy="1448400"/>
          </a:xfrm>
          <a:prstGeom prst="curved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65"/>
          <p:cNvSpPr/>
          <p:nvPr/>
        </p:nvSpPr>
        <p:spPr>
          <a:xfrm>
            <a:off x="3019650" y="2080525"/>
            <a:ext cx="989700" cy="252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65"/>
          <p:cNvSpPr/>
          <p:nvPr/>
        </p:nvSpPr>
        <p:spPr>
          <a:xfrm>
            <a:off x="6010375" y="2105725"/>
            <a:ext cx="924600" cy="252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5" name="Google Shape;615;p65"/>
          <p:cNvSpPr/>
          <p:nvPr/>
        </p:nvSpPr>
        <p:spPr>
          <a:xfrm>
            <a:off x="4384975" y="2058850"/>
            <a:ext cx="645600" cy="39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6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C11 - </a:t>
            </a:r>
            <a:r>
              <a:rPr lang="en">
                <a:solidFill>
                  <a:schemeClr val="dk2"/>
                </a:solidFill>
              </a:rPr>
              <a:t>GENERIC </a:t>
            </a:r>
            <a:r>
              <a:rPr lang="en"/>
              <a:t>MACROS</a:t>
            </a:r>
            <a:endParaRPr/>
          </a:p>
        </p:txBody>
      </p:sp>
      <p:sp>
        <p:nvSpPr>
          <p:cNvPr id="621" name="Google Shape;621;p66"/>
          <p:cNvSpPr txBox="1"/>
          <p:nvPr/>
        </p:nvSpPr>
        <p:spPr>
          <a:xfrm>
            <a:off x="7251300" y="4356075"/>
            <a:ext cx="1892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To go further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2" name="Google Shape;622;p66"/>
          <p:cNvSpPr txBox="1"/>
          <p:nvPr/>
        </p:nvSpPr>
        <p:spPr>
          <a:xfrm>
            <a:off x="303400" y="4377750"/>
            <a:ext cx="11775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C11 §6.5.1.1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3" name="Google Shape;62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00" y="1407625"/>
            <a:ext cx="3508282" cy="29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6"/>
          <p:cNvSpPr txBox="1"/>
          <p:nvPr/>
        </p:nvSpPr>
        <p:spPr>
          <a:xfrm>
            <a:off x="4731675" y="2658038"/>
            <a:ext cx="915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Invsqrt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5" name="Google Shape;62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7278" y="2195038"/>
            <a:ext cx="848950" cy="13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66"/>
          <p:cNvSpPr txBox="1"/>
          <p:nvPr/>
        </p:nvSpPr>
        <p:spPr>
          <a:xfrm>
            <a:off x="4731675" y="1695204"/>
            <a:ext cx="43923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Specialized algorithm according to floating point type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7" name="Google Shape;627;p66"/>
          <p:cNvSpPr/>
          <p:nvPr/>
        </p:nvSpPr>
        <p:spPr>
          <a:xfrm>
            <a:off x="3811675" y="1596500"/>
            <a:ext cx="849000" cy="664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8" name="Google Shape;628;p66"/>
          <p:cNvSpPr txBox="1"/>
          <p:nvPr/>
        </p:nvSpPr>
        <p:spPr>
          <a:xfrm>
            <a:off x="3236350" y="4356075"/>
            <a:ext cx="28968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Maths functions are usually unreadable... I mean optimized.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9" name="Google Shape;629;p66"/>
          <p:cNvSpPr txBox="1"/>
          <p:nvPr/>
        </p:nvSpPr>
        <p:spPr>
          <a:xfrm>
            <a:off x="6935175" y="3648125"/>
            <a:ext cx="2188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#include &lt;tgmath.h&gt;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§7.22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7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C23 - THE</a:t>
            </a:r>
            <a:r>
              <a:rPr lang="en">
                <a:solidFill>
                  <a:schemeClr val="dk2"/>
                </a:solidFill>
              </a:rPr>
              <a:t> MODERNIZATION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35" name="Google Shape;635;p67"/>
          <p:cNvSpPr txBox="1"/>
          <p:nvPr/>
        </p:nvSpPr>
        <p:spPr>
          <a:xfrm>
            <a:off x="1409600" y="1279275"/>
            <a:ext cx="52998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Complete recap on cppreference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6" name="Google Shape;63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00" y="1903325"/>
            <a:ext cx="2492775" cy="9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7"/>
          <p:cNvSpPr txBox="1"/>
          <p:nvPr/>
        </p:nvSpPr>
        <p:spPr>
          <a:xfrm>
            <a:off x="240075" y="2902350"/>
            <a:ext cx="25518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Including a binary file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8" name="Google Shape;638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100" y="3484125"/>
            <a:ext cx="2981325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7"/>
          <p:cNvSpPr txBox="1"/>
          <p:nvPr/>
        </p:nvSpPr>
        <p:spPr>
          <a:xfrm>
            <a:off x="240075" y="4179450"/>
            <a:ext cx="29805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Bit-precise integers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(no cppreference page yet)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0" name="Google Shape;640;p67"/>
          <p:cNvSpPr txBox="1"/>
          <p:nvPr/>
        </p:nvSpPr>
        <p:spPr>
          <a:xfrm>
            <a:off x="7008350" y="1626450"/>
            <a:ext cx="11364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constexpr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1" name="Google Shape;641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93250" y="1955550"/>
            <a:ext cx="5350800" cy="32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8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r>
              <a:rPr lang="en">
                <a:solidFill>
                  <a:schemeClr val="accent1"/>
                </a:solidFill>
              </a:rPr>
              <a:t> QUIRKS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9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CLASSICS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652" name="Google Shape;65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75" y="2258774"/>
            <a:ext cx="3618700" cy="10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675" y="1625241"/>
            <a:ext cx="749617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775" y="3626072"/>
            <a:ext cx="2944250" cy="10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9"/>
          <p:cNvSpPr txBox="1"/>
          <p:nvPr/>
        </p:nvSpPr>
        <p:spPr>
          <a:xfrm>
            <a:off x="4941225" y="2391150"/>
            <a:ext cx="23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Preprocessor abuse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6" name="Google Shape;656;p69"/>
          <p:cNvSpPr txBox="1"/>
          <p:nvPr/>
        </p:nvSpPr>
        <p:spPr>
          <a:xfrm>
            <a:off x="2080525" y="2441725"/>
            <a:ext cx="20655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Unreadable variables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7" name="Google Shape;657;p69"/>
          <p:cNvSpPr txBox="1"/>
          <p:nvPr/>
        </p:nvSpPr>
        <p:spPr>
          <a:xfrm>
            <a:off x="1632625" y="4211600"/>
            <a:ext cx="21804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Dubious indentation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8" name="Google Shape;658;p69"/>
          <p:cNvSpPr txBox="1"/>
          <p:nvPr/>
        </p:nvSpPr>
        <p:spPr>
          <a:xfrm>
            <a:off x="512900" y="1271425"/>
            <a:ext cx="16542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One liner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9" name="Google Shape;659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1225" y="2791350"/>
            <a:ext cx="3552826" cy="142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1225" y="4343225"/>
            <a:ext cx="40386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0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DI/TRIGRAPHS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666" name="Google Shape;66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75" y="1301616"/>
            <a:ext cx="469582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13441"/>
            <a:ext cx="469582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4100" y="1533591"/>
            <a:ext cx="3759891" cy="5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4100" y="2594116"/>
            <a:ext cx="33528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0"/>
          <p:cNvSpPr txBox="1"/>
          <p:nvPr/>
        </p:nvSpPr>
        <p:spPr>
          <a:xfrm>
            <a:off x="5384100" y="3670450"/>
            <a:ext cx="3046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Digraphs, C95 §6, C99 §6.4.6/3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1" name="Google Shape;671;p70"/>
          <p:cNvSpPr/>
          <p:nvPr/>
        </p:nvSpPr>
        <p:spPr>
          <a:xfrm>
            <a:off x="1478075" y="2444625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2" name="Google Shape;672;p70"/>
          <p:cNvSpPr/>
          <p:nvPr/>
        </p:nvSpPr>
        <p:spPr>
          <a:xfrm>
            <a:off x="192225" y="1332275"/>
            <a:ext cx="198900" cy="33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3" name="Google Shape;673;p70"/>
          <p:cNvSpPr/>
          <p:nvPr/>
        </p:nvSpPr>
        <p:spPr>
          <a:xfrm>
            <a:off x="934550" y="1875800"/>
            <a:ext cx="735600" cy="20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4" name="Google Shape;674;p70"/>
          <p:cNvSpPr/>
          <p:nvPr/>
        </p:nvSpPr>
        <p:spPr>
          <a:xfrm>
            <a:off x="152400" y="3254425"/>
            <a:ext cx="119400" cy="33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5" name="Google Shape;675;p70"/>
          <p:cNvSpPr/>
          <p:nvPr/>
        </p:nvSpPr>
        <p:spPr>
          <a:xfrm>
            <a:off x="901375" y="3779050"/>
            <a:ext cx="464100" cy="20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70"/>
          <p:cNvSpPr txBox="1"/>
          <p:nvPr/>
        </p:nvSpPr>
        <p:spPr>
          <a:xfrm>
            <a:off x="5726775" y="4308350"/>
            <a:ext cx="341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Trigraphs are removed in C++17 and C23 !</a:t>
            </a:r>
            <a:b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go further →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N4210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(C++)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N2940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(C)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7" name="Google Shape;677;p70"/>
          <p:cNvSpPr txBox="1"/>
          <p:nvPr/>
        </p:nvSpPr>
        <p:spPr>
          <a:xfrm>
            <a:off x="5384100" y="1222200"/>
            <a:ext cx="37599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Trigraphs, C89 §5.2.1.1, C99 §5.2.1.1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1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DI/TRIGRAPHS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83" name="Google Shape;683;p71"/>
          <p:cNvSpPr txBox="1"/>
          <p:nvPr/>
        </p:nvSpPr>
        <p:spPr>
          <a:xfrm>
            <a:off x="5726775" y="4308350"/>
            <a:ext cx="341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Trigraphs removed in C++17 and C23 !</a:t>
            </a:r>
            <a:b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go further →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N4210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(C++)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N2940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4" name="Google Shape;68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4100" y="1533591"/>
            <a:ext cx="3759891" cy="5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4100" y="2594116"/>
            <a:ext cx="33528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71"/>
          <p:cNvSpPr txBox="1"/>
          <p:nvPr/>
        </p:nvSpPr>
        <p:spPr>
          <a:xfrm>
            <a:off x="5384100" y="1222200"/>
            <a:ext cx="37599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Trigraphs, C89 §5.2.1.1, C99 §5.2.1.1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7" name="Google Shape;687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1950" y="1288341"/>
            <a:ext cx="5079301" cy="2647111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71"/>
          <p:cNvSpPr txBox="1"/>
          <p:nvPr/>
        </p:nvSpPr>
        <p:spPr>
          <a:xfrm>
            <a:off x="232000" y="4049850"/>
            <a:ext cx="50442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IBM Model M 1390572 keyboard without square brackets []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1986-1987?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Wikipedia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9" name="Google Shape;689;p71"/>
          <p:cNvSpPr txBox="1"/>
          <p:nvPr/>
        </p:nvSpPr>
        <p:spPr>
          <a:xfrm>
            <a:off x="5384100" y="3670450"/>
            <a:ext cx="3046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Digraphs, C95 §6, C99 §6.4.6/3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2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DI/TRIGRAPHS - </a:t>
            </a:r>
            <a:r>
              <a:rPr lang="en"/>
              <a:t>TRAPS</a:t>
            </a:r>
            <a:endParaRPr/>
          </a:p>
        </p:txBody>
      </p:sp>
      <p:sp>
        <p:nvSpPr>
          <p:cNvPr id="695" name="Google Shape;695;p72"/>
          <p:cNvSpPr/>
          <p:nvPr/>
        </p:nvSpPr>
        <p:spPr>
          <a:xfrm>
            <a:off x="1950488" y="2961625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6" name="Google Shape;69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975" y="1985916"/>
            <a:ext cx="21431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975" y="3964016"/>
            <a:ext cx="21431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838" y="1985916"/>
            <a:ext cx="214312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2"/>
          <p:cNvSpPr/>
          <p:nvPr/>
        </p:nvSpPr>
        <p:spPr>
          <a:xfrm>
            <a:off x="6159363" y="2961625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0" name="Google Shape;700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838" y="3964025"/>
            <a:ext cx="214312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72"/>
          <p:cNvSpPr txBox="1"/>
          <p:nvPr/>
        </p:nvSpPr>
        <p:spPr>
          <a:xfrm>
            <a:off x="1396000" y="1418075"/>
            <a:ext cx="27534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Trigraphs = </a:t>
            </a: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preprocessor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2" name="Google Shape;702;p72"/>
          <p:cNvSpPr txBox="1"/>
          <p:nvPr/>
        </p:nvSpPr>
        <p:spPr>
          <a:xfrm>
            <a:off x="5461363" y="1418075"/>
            <a:ext cx="22866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igraphs = operators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3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DI/TRIGRAPHES - </a:t>
            </a:r>
            <a:r>
              <a:rPr lang="en"/>
              <a:t>TRAPS</a:t>
            </a:r>
            <a:endParaRPr/>
          </a:p>
        </p:txBody>
      </p:sp>
      <p:sp>
        <p:nvSpPr>
          <p:cNvPr id="708" name="Google Shape;708;p73"/>
          <p:cNvSpPr/>
          <p:nvPr/>
        </p:nvSpPr>
        <p:spPr>
          <a:xfrm>
            <a:off x="921963" y="2993838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9" name="Google Shape;709;p73"/>
          <p:cNvSpPr/>
          <p:nvPr/>
        </p:nvSpPr>
        <p:spPr>
          <a:xfrm>
            <a:off x="6159363" y="2961625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0" name="Google Shape;710;p73"/>
          <p:cNvSpPr txBox="1"/>
          <p:nvPr/>
        </p:nvSpPr>
        <p:spPr>
          <a:xfrm>
            <a:off x="258500" y="1418075"/>
            <a:ext cx="84444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Trigraphs =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PREPROCESSOR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→ replaced even in </a:t>
            </a: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comments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/ </a:t>
            </a: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strings</a:t>
            </a:r>
            <a:endParaRPr b="1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1" name="Google Shape;71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575" y="1924013"/>
            <a:ext cx="17430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475" y="3756975"/>
            <a:ext cx="17430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9475" y="3756975"/>
            <a:ext cx="174307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73"/>
          <p:cNvSpPr/>
          <p:nvPr/>
        </p:nvSpPr>
        <p:spPr>
          <a:xfrm>
            <a:off x="2381488" y="2961650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5" name="Google Shape;715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3900" y="3826966"/>
            <a:ext cx="23050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3900" y="2095466"/>
            <a:ext cx="23050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63" y="1850100"/>
            <a:ext cx="3324225" cy="179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p74"/>
          <p:cNvCxnSpPr/>
          <p:nvPr/>
        </p:nvCxnSpPr>
        <p:spPr>
          <a:xfrm>
            <a:off x="675000" y="2097950"/>
            <a:ext cx="298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74"/>
          <p:cNvCxnSpPr/>
          <p:nvPr/>
        </p:nvCxnSpPr>
        <p:spPr>
          <a:xfrm flipH="1" rot="10800000">
            <a:off x="853650" y="3160050"/>
            <a:ext cx="2099700" cy="2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74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K&amp;R </a:t>
            </a:r>
            <a:r>
              <a:rPr lang="en"/>
              <a:t>FUNCTIONS</a:t>
            </a:r>
            <a:endParaRPr/>
          </a:p>
        </p:txBody>
      </p:sp>
      <p:sp>
        <p:nvSpPr>
          <p:cNvPr id="725" name="Google Shape;725;p74"/>
          <p:cNvSpPr/>
          <p:nvPr/>
        </p:nvSpPr>
        <p:spPr>
          <a:xfrm>
            <a:off x="6199138" y="3147725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6" name="Google Shape;726;p74"/>
          <p:cNvSpPr txBox="1"/>
          <p:nvPr/>
        </p:nvSpPr>
        <p:spPr>
          <a:xfrm>
            <a:off x="0" y="4388075"/>
            <a:ext cx="30822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Removed in C23 !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N2432</a:t>
            </a:r>
            <a:endParaRPr b="1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7" name="Google Shape;72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7063" y="1787025"/>
            <a:ext cx="16383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0788" y="3975325"/>
            <a:ext cx="2790825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4"/>
          <p:cNvSpPr txBox="1"/>
          <p:nvPr/>
        </p:nvSpPr>
        <p:spPr>
          <a:xfrm>
            <a:off x="397700" y="1372050"/>
            <a:ext cx="27909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K&amp;R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Declaration / Prototype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0" name="Google Shape;730;p74"/>
          <p:cNvSpPr txBox="1"/>
          <p:nvPr/>
        </p:nvSpPr>
        <p:spPr>
          <a:xfrm>
            <a:off x="5897050" y="1299125"/>
            <a:ext cx="2280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K&amp;R Definition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1" name="Google Shape;731;p74"/>
          <p:cNvSpPr txBox="1"/>
          <p:nvPr/>
        </p:nvSpPr>
        <p:spPr>
          <a:xfrm>
            <a:off x="3214300" y="2334925"/>
            <a:ext cx="24816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 but obsolescent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§6.9.4, §6.9.5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§6.11.6, §6.11.7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§Introduction/2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USEFUL </a:t>
            </a:r>
            <a:r>
              <a:rPr lang="en"/>
              <a:t>EXAMPLES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5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COUNTING CARS</a:t>
            </a:r>
            <a:r>
              <a:rPr lang="en">
                <a:solidFill>
                  <a:schemeClr val="dk2"/>
                </a:solidFill>
              </a:rPr>
              <a:t>…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37" name="Google Shape;73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25" y="1258700"/>
            <a:ext cx="4334374" cy="34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75"/>
          <p:cNvSpPr txBox="1"/>
          <p:nvPr/>
        </p:nvSpPr>
        <p:spPr>
          <a:xfrm>
            <a:off x="3048975" y="1258700"/>
            <a:ext cx="15231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doesn’t compile !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75"/>
          <p:cNvSpPr/>
          <p:nvPr/>
        </p:nvSpPr>
        <p:spPr>
          <a:xfrm>
            <a:off x="1113550" y="2498850"/>
            <a:ext cx="470700" cy="17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0" name="Google Shape;740;p75"/>
          <p:cNvSpPr/>
          <p:nvPr/>
        </p:nvSpPr>
        <p:spPr>
          <a:xfrm>
            <a:off x="1504550" y="3592450"/>
            <a:ext cx="470700" cy="17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1" name="Google Shape;741;p75"/>
          <p:cNvSpPr/>
          <p:nvPr/>
        </p:nvSpPr>
        <p:spPr>
          <a:xfrm>
            <a:off x="2810275" y="4029850"/>
            <a:ext cx="470700" cy="17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2" name="Google Shape;742;p75"/>
          <p:cNvSpPr/>
          <p:nvPr/>
        </p:nvSpPr>
        <p:spPr>
          <a:xfrm rot="-5400000">
            <a:off x="4822860" y="2416625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3" name="Google Shape;743;p75"/>
          <p:cNvSpPr txBox="1"/>
          <p:nvPr/>
        </p:nvSpPr>
        <p:spPr>
          <a:xfrm>
            <a:off x="6107800" y="2765225"/>
            <a:ext cx="2174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a keyword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4" name="Google Shape;744;p75"/>
          <p:cNvSpPr txBox="1"/>
          <p:nvPr/>
        </p:nvSpPr>
        <p:spPr>
          <a:xfrm>
            <a:off x="4526275" y="4472950"/>
            <a:ext cx="45144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Source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:</a:t>
            </a:r>
            <a:r>
              <a:rPr lang="en" sz="1000"/>
              <a:t>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 question I asked about 'auto' on StackOverflow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6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AUTO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r>
              <a:rPr lang="en"/>
              <a:t> - A BIT OF </a:t>
            </a:r>
            <a:r>
              <a:rPr lang="en">
                <a:solidFill>
                  <a:schemeClr val="dk2"/>
                </a:solidFill>
              </a:rPr>
              <a:t>B</a:t>
            </a:r>
            <a:r>
              <a:rPr lang="en"/>
              <a:t>…</a:t>
            </a:r>
            <a:endParaRPr/>
          </a:p>
        </p:txBody>
      </p:sp>
      <p:pic>
        <p:nvPicPr>
          <p:cNvPr id="750" name="Google Shape;75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75" y="2196441"/>
            <a:ext cx="2466975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6"/>
          <p:cNvSpPr txBox="1"/>
          <p:nvPr/>
        </p:nvSpPr>
        <p:spPr>
          <a:xfrm>
            <a:off x="939013" y="1748850"/>
            <a:ext cx="1782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 (1969) →C (1972)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2" name="Google Shape;75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075" y="2070491"/>
            <a:ext cx="87630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76"/>
          <p:cNvSpPr txBox="1"/>
          <p:nvPr/>
        </p:nvSpPr>
        <p:spPr>
          <a:xfrm>
            <a:off x="3150075" y="2266800"/>
            <a:ext cx="35460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 is a variable stored in the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stack, and has </a:t>
            </a: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matic storage.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uto exists in C for historical purposes and has been useless for a long time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4" name="Google Shape;754;p76"/>
          <p:cNvCxnSpPr/>
          <p:nvPr/>
        </p:nvCxnSpPr>
        <p:spPr>
          <a:xfrm flipH="1" rot="10800000">
            <a:off x="1995100" y="2852500"/>
            <a:ext cx="1984200" cy="34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55" name="Google Shape;755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0075" y="3728925"/>
            <a:ext cx="127635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76"/>
          <p:cNvSpPr txBox="1"/>
          <p:nvPr/>
        </p:nvSpPr>
        <p:spPr>
          <a:xfrm>
            <a:off x="2107775" y="4381250"/>
            <a:ext cx="69330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 go further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→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A question I asked about 'auto' on StackOverflow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7" name="Google Shape;757;p76"/>
          <p:cNvSpPr txBox="1"/>
          <p:nvPr/>
        </p:nvSpPr>
        <p:spPr>
          <a:xfrm>
            <a:off x="43350" y="4413875"/>
            <a:ext cx="15243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Learning B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7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AUTO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r>
              <a:rPr lang="en"/>
              <a:t> - A DIGRESSION IN </a:t>
            </a:r>
            <a:r>
              <a:rPr lang="en">
                <a:solidFill>
                  <a:schemeClr val="dk2"/>
                </a:solidFill>
              </a:rPr>
              <a:t>C++</a:t>
            </a:r>
            <a:r>
              <a:rPr lang="en"/>
              <a:t> ?</a:t>
            </a:r>
            <a:endParaRPr/>
          </a:p>
        </p:txBody>
      </p:sp>
      <p:pic>
        <p:nvPicPr>
          <p:cNvPr id="763" name="Google Shape;763;p77"/>
          <p:cNvPicPr preferRelativeResize="0"/>
          <p:nvPr/>
        </p:nvPicPr>
        <p:blipFill rotWithShape="1">
          <a:blip r:embed="rId3">
            <a:alphaModFix/>
          </a:blip>
          <a:srcRect b="0" l="0" r="0" t="1816"/>
          <a:stretch/>
        </p:blipFill>
        <p:spPr>
          <a:xfrm>
            <a:off x="262150" y="2237775"/>
            <a:ext cx="2962275" cy="16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77"/>
          <p:cNvSpPr txBox="1"/>
          <p:nvPr/>
        </p:nvSpPr>
        <p:spPr>
          <a:xfrm>
            <a:off x="5976225" y="3989350"/>
            <a:ext cx="22107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See on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CppInsights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5" name="Google Shape;765;p77"/>
          <p:cNvPicPr preferRelativeResize="0"/>
          <p:nvPr/>
        </p:nvPicPr>
        <p:blipFill rotWithShape="1">
          <a:blip r:embed="rId5">
            <a:alphaModFix/>
          </a:blip>
          <a:srcRect b="5213" l="0" r="0" t="0"/>
          <a:stretch/>
        </p:blipFill>
        <p:spPr>
          <a:xfrm>
            <a:off x="5281350" y="2237763"/>
            <a:ext cx="3600450" cy="175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77"/>
          <p:cNvSpPr/>
          <p:nvPr/>
        </p:nvSpPr>
        <p:spPr>
          <a:xfrm rot="-5400000">
            <a:off x="3639535" y="264638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7" name="Google Shape;767;p77"/>
          <p:cNvSpPr txBox="1"/>
          <p:nvPr/>
        </p:nvSpPr>
        <p:spPr>
          <a:xfrm>
            <a:off x="1674750" y="1507750"/>
            <a:ext cx="5794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C++11 : type inference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8" name="Google Shape;768;p77"/>
          <p:cNvSpPr txBox="1"/>
          <p:nvPr/>
        </p:nvSpPr>
        <p:spPr>
          <a:xfrm>
            <a:off x="28900" y="4175475"/>
            <a:ext cx="30123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go further: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-"/>
            </a:pP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auto (cppreference)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-"/>
            </a:pP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auto vs decltype (StackOverflow)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8"/>
          <p:cNvSpPr txBox="1"/>
          <p:nvPr>
            <p:ph idx="4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AUTO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r>
              <a:rPr lang="en"/>
              <a:t> - AND IN </a:t>
            </a:r>
            <a:r>
              <a:rPr lang="en">
                <a:solidFill>
                  <a:schemeClr val="dk2"/>
                </a:solidFill>
              </a:rPr>
              <a:t>C</a:t>
            </a:r>
            <a:r>
              <a:rPr lang="en"/>
              <a:t> ?</a:t>
            </a:r>
            <a:endParaRPr/>
          </a:p>
        </p:txBody>
      </p:sp>
      <p:sp>
        <p:nvSpPr>
          <p:cNvPr id="774" name="Google Shape;774;p78"/>
          <p:cNvSpPr txBox="1"/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C89→C17</a:t>
            </a:r>
            <a:endParaRPr/>
          </a:p>
        </p:txBody>
      </p:sp>
      <p:sp>
        <p:nvSpPr>
          <p:cNvPr id="775" name="Google Shape;775;p78"/>
          <p:cNvSpPr txBox="1"/>
          <p:nvPr>
            <p:ph idx="1" type="subTitle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</a:t>
            </a:r>
            <a:r>
              <a:rPr lang="en" sz="1700"/>
              <a:t>uto is the same as in B</a:t>
            </a:r>
            <a:endParaRPr sz="1700"/>
          </a:p>
        </p:txBody>
      </p:sp>
      <p:sp>
        <p:nvSpPr>
          <p:cNvPr id="776" name="Google Shape;776;p78"/>
          <p:cNvSpPr txBox="1"/>
          <p:nvPr>
            <p:ph idx="2" type="title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C23</a:t>
            </a:r>
            <a:endParaRPr/>
          </a:p>
        </p:txBody>
      </p:sp>
      <p:sp>
        <p:nvSpPr>
          <p:cNvPr id="777" name="Google Shape;777;p78"/>
          <p:cNvSpPr txBox="1"/>
          <p:nvPr>
            <p:ph idx="3" type="subTitle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</a:t>
            </a:r>
            <a:r>
              <a:rPr lang="en" sz="1700"/>
              <a:t>uto is (almost*) the same as in C++</a:t>
            </a:r>
            <a:endParaRPr sz="1700"/>
          </a:p>
        </p:txBody>
      </p:sp>
      <p:sp>
        <p:nvSpPr>
          <p:cNvPr id="778" name="Google Shape;778;p78"/>
          <p:cNvSpPr/>
          <p:nvPr/>
        </p:nvSpPr>
        <p:spPr>
          <a:xfrm>
            <a:off x="1849200" y="1762925"/>
            <a:ext cx="882300" cy="88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78"/>
          <p:cNvSpPr txBox="1"/>
          <p:nvPr/>
        </p:nvSpPr>
        <p:spPr>
          <a:xfrm>
            <a:off x="2041050" y="1822863"/>
            <a:ext cx="4986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</a:t>
            </a:r>
            <a:endParaRPr b="1" sz="4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80" name="Google Shape;78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652" y="1762926"/>
            <a:ext cx="882299" cy="882278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78"/>
          <p:cNvSpPr txBox="1"/>
          <p:nvPr/>
        </p:nvSpPr>
        <p:spPr>
          <a:xfrm>
            <a:off x="2467850" y="1775125"/>
            <a:ext cx="2454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2" name="Google Shape;782;p78"/>
          <p:cNvSpPr txBox="1"/>
          <p:nvPr/>
        </p:nvSpPr>
        <p:spPr>
          <a:xfrm>
            <a:off x="0" y="4695850"/>
            <a:ext cx="3831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 being only a transition language to C, it doesn’t have an official logo.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3" name="Google Shape;783;p78"/>
          <p:cNvSpPr txBox="1"/>
          <p:nvPr/>
        </p:nvSpPr>
        <p:spPr>
          <a:xfrm>
            <a:off x="5312400" y="4776700"/>
            <a:ext cx="3831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* auto 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 C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 is derived from</a:t>
            </a:r>
            <a:r>
              <a:rPr lang="en"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"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GNU extension __auto_type, 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less powerful than</a:t>
            </a:r>
            <a:r>
              <a:rPr lang="en"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auto 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keyword in</a:t>
            </a:r>
            <a:r>
              <a:rPr lang="en"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C++,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 here are</a:t>
            </a:r>
            <a:r>
              <a:rPr lang="en"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some differences</a:t>
            </a:r>
            <a:r>
              <a:rPr lang="en"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and here too</a:t>
            </a:r>
            <a:endParaRPr sz="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9"/>
          <p:cNvSpPr txBox="1"/>
          <p:nvPr/>
        </p:nvSpPr>
        <p:spPr>
          <a:xfrm>
            <a:off x="4949000" y="4031850"/>
            <a:ext cx="4195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§6.3.2.2 (Semantics, paragraph 2)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C89, §6.5.2 (Constraints, “or no type specifier”)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§Foreword/5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9" name="Google Shape;789;p7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r>
              <a:rPr lang="en"/>
              <a:t> - WHAT FOR ?</a:t>
            </a:r>
            <a:endParaRPr/>
          </a:p>
        </p:txBody>
      </p:sp>
      <p:pic>
        <p:nvPicPr>
          <p:cNvPr id="790" name="Google Shape;79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350" y="1775358"/>
            <a:ext cx="4384900" cy="7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79"/>
          <p:cNvSpPr txBox="1"/>
          <p:nvPr/>
        </p:nvSpPr>
        <p:spPr>
          <a:xfrm rot="-5400000">
            <a:off x="2320625" y="1786050"/>
            <a:ext cx="339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endParaRPr sz="4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2" name="Google Shape;792;p79"/>
          <p:cNvSpPr txBox="1"/>
          <p:nvPr/>
        </p:nvSpPr>
        <p:spPr>
          <a:xfrm>
            <a:off x="1849350" y="2814663"/>
            <a:ext cx="4580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Compiles in C89 → i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mplicit int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Invalid since C99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25" y="1309988"/>
            <a:ext cx="2650069" cy="300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80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r>
              <a:rPr lang="en"/>
              <a:t> - WHAT FOR ?</a:t>
            </a:r>
            <a:endParaRPr/>
          </a:p>
        </p:txBody>
      </p:sp>
      <p:sp>
        <p:nvSpPr>
          <p:cNvPr id="799" name="Google Shape;799;p80"/>
          <p:cNvSpPr txBox="1"/>
          <p:nvPr/>
        </p:nvSpPr>
        <p:spPr>
          <a:xfrm>
            <a:off x="4520700" y="3369875"/>
            <a:ext cx="4623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Even with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-std=c89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GCC 14.2.0 and Clang 19.1 still emit warnings, as some of these features are nowadays deprecated and/or removed (but still perfectly valid in C89).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0" name="Google Shape;800;p80"/>
          <p:cNvSpPr/>
          <p:nvPr/>
        </p:nvSpPr>
        <p:spPr>
          <a:xfrm rot="-5400000">
            <a:off x="2414725" y="-151150"/>
            <a:ext cx="369000" cy="3291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1" name="Google Shape;801;p80"/>
          <p:cNvSpPr txBox="1"/>
          <p:nvPr/>
        </p:nvSpPr>
        <p:spPr>
          <a:xfrm>
            <a:off x="4348850" y="1194650"/>
            <a:ext cx="3951600" cy="19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f(void) declares a function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Without any argument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Which returns an int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f() declares a function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With an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unknown number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arguments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Which returns an int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80"/>
          <p:cNvSpPr txBox="1"/>
          <p:nvPr/>
        </p:nvSpPr>
        <p:spPr>
          <a:xfrm>
            <a:off x="0" y="4262975"/>
            <a:ext cx="4143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§6.5.4.3 (Constraints, “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identifier list declares only…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 + note 71)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1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r>
              <a:rPr lang="en"/>
              <a:t> - WHAT FOR ?</a:t>
            </a:r>
            <a:endParaRPr/>
          </a:p>
        </p:txBody>
      </p:sp>
      <p:pic>
        <p:nvPicPr>
          <p:cNvPr id="808" name="Google Shape;80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50" y="2607529"/>
            <a:ext cx="230505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1875" y="2607516"/>
            <a:ext cx="2305050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81"/>
          <p:cNvSpPr/>
          <p:nvPr/>
        </p:nvSpPr>
        <p:spPr>
          <a:xfrm rot="-5400000">
            <a:off x="3899610" y="264948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1" name="Google Shape;811;p81"/>
          <p:cNvSpPr txBox="1"/>
          <p:nvPr/>
        </p:nvSpPr>
        <p:spPr>
          <a:xfrm>
            <a:off x="2281950" y="1460613"/>
            <a:ext cx="4580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Compiles in C89 → implicit int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Invalid since C99 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6" name="Google Shape;816;p82"/>
          <p:cNvGraphicFramePr/>
          <p:nvPr/>
        </p:nvGraphicFramePr>
        <p:xfrm>
          <a:off x="41200" y="121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{0289B292-A99A-40AF-B5E8-17F2F0FC37B5}</a:tableStyleId>
              </a:tblPr>
              <a:tblGrid>
                <a:gridCol w="3640625"/>
              </a:tblGrid>
              <a:tr h="98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4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91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17" name="Google Shape;817;p82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DECLARE ME </a:t>
            </a:r>
            <a:r>
              <a:rPr lang="en">
                <a:solidFill>
                  <a:schemeClr val="dk2"/>
                </a:solidFill>
              </a:rPr>
              <a:t>2 POINTERS !</a:t>
            </a:r>
            <a:endParaRPr/>
          </a:p>
        </p:txBody>
      </p:sp>
      <p:pic>
        <p:nvPicPr>
          <p:cNvPr id="818" name="Google Shape;81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500" y="1263091"/>
            <a:ext cx="16097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75" y="2294041"/>
            <a:ext cx="16097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2200" y="2245441"/>
            <a:ext cx="16097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82"/>
          <p:cNvSpPr txBox="1"/>
          <p:nvPr/>
        </p:nvSpPr>
        <p:spPr>
          <a:xfrm>
            <a:off x="4470375" y="2510475"/>
            <a:ext cx="991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Correct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2" name="Google Shape;822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338" y="3436188"/>
            <a:ext cx="2038350" cy="67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3" name="Google Shape;823;p82"/>
          <p:cNvCxnSpPr/>
          <p:nvPr/>
        </p:nvCxnSpPr>
        <p:spPr>
          <a:xfrm rot="10800000">
            <a:off x="1858200" y="1205375"/>
            <a:ext cx="0" cy="21420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4" name="Google Shape;824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875" y="1262300"/>
            <a:ext cx="1609725" cy="8754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25" name="Google Shape;825;p82"/>
          <p:cNvGraphicFramePr/>
          <p:nvPr/>
        </p:nvGraphicFramePr>
        <p:xfrm>
          <a:off x="6250425" y="1567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{0289B292-A99A-40AF-B5E8-17F2F0FC37B5}</a:tableStyleId>
              </a:tblPr>
              <a:tblGrid>
                <a:gridCol w="2573575"/>
              </a:tblGrid>
              <a:tr h="105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7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26" name="Google Shape;826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9625" y="1697725"/>
            <a:ext cx="2415175" cy="83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29625" y="2656974"/>
            <a:ext cx="2415186" cy="8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82"/>
          <p:cNvSpPr txBox="1"/>
          <p:nvPr/>
        </p:nvSpPr>
        <p:spPr>
          <a:xfrm>
            <a:off x="6250425" y="3991113"/>
            <a:ext cx="12030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ptr1 = int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ptr2 =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9" name="Google Shape;829;p82"/>
          <p:cNvSpPr/>
          <p:nvPr/>
        </p:nvSpPr>
        <p:spPr>
          <a:xfrm rot="10800000">
            <a:off x="7603900" y="3710125"/>
            <a:ext cx="986400" cy="801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0" name="Google Shape;830;p82"/>
          <p:cNvSpPr txBox="1"/>
          <p:nvPr/>
        </p:nvSpPr>
        <p:spPr>
          <a:xfrm>
            <a:off x="3628013" y="922075"/>
            <a:ext cx="852600" cy="31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20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600" y="1450973"/>
            <a:ext cx="3271450" cy="9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83"/>
          <p:cNvSpPr/>
          <p:nvPr/>
        </p:nvSpPr>
        <p:spPr>
          <a:xfrm>
            <a:off x="2809625" y="1458100"/>
            <a:ext cx="3271500" cy="935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37" name="Google Shape;837;p83"/>
          <p:cNvGraphicFramePr/>
          <p:nvPr/>
        </p:nvGraphicFramePr>
        <p:xfrm>
          <a:off x="6250425" y="1567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{0289B292-A99A-40AF-B5E8-17F2F0FC37B5}</a:tableStyleId>
              </a:tblPr>
              <a:tblGrid>
                <a:gridCol w="2573575"/>
              </a:tblGrid>
              <a:tr h="105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7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38" name="Google Shape;838;p83"/>
          <p:cNvSpPr txBox="1"/>
          <p:nvPr/>
        </p:nvSpPr>
        <p:spPr>
          <a:xfrm>
            <a:off x="84725" y="1073925"/>
            <a:ext cx="68397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answer: the pointer * binds/applies to the variable name, not to its type.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StackOverflow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9" name="Google Shape;839;p83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DECLARE ME </a:t>
            </a:r>
            <a:r>
              <a:rPr lang="en">
                <a:solidFill>
                  <a:schemeClr val="dk2"/>
                </a:solidFill>
              </a:rPr>
              <a:t>2 POINTERS !</a:t>
            </a:r>
            <a:endParaRPr/>
          </a:p>
        </p:txBody>
      </p:sp>
      <p:pic>
        <p:nvPicPr>
          <p:cNvPr id="840" name="Google Shape;84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625" y="1697725"/>
            <a:ext cx="2415175" cy="83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9625" y="2656974"/>
            <a:ext cx="2415186" cy="8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83"/>
          <p:cNvSpPr txBox="1"/>
          <p:nvPr/>
        </p:nvSpPr>
        <p:spPr>
          <a:xfrm>
            <a:off x="6250425" y="3991113"/>
            <a:ext cx="12030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ptr1 = int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ptr2 =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3" name="Google Shape;843;p83"/>
          <p:cNvSpPr/>
          <p:nvPr/>
        </p:nvSpPr>
        <p:spPr>
          <a:xfrm rot="10800000">
            <a:off x="7603900" y="3710125"/>
            <a:ext cx="986400" cy="801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4" name="Google Shape;844;p83"/>
          <p:cNvSpPr txBox="1"/>
          <p:nvPr/>
        </p:nvSpPr>
        <p:spPr>
          <a:xfrm>
            <a:off x="66425" y="1659225"/>
            <a:ext cx="6079500" cy="3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Long answer</a:t>
            </a:r>
            <a:r>
              <a:rPr lang="en">
                <a:solidFill>
                  <a:schemeClr val="dk1"/>
                </a:solidFill>
              </a:rPr>
              <a:t> :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§6.5, C99 §6.7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declaration is made up of…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 least a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specifier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which is… :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type (non pointer) and/or… // C89 §6.5.2, C99 §6.7.2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storage class and/or… // C89 §6.5.1, C99 §6.7.1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qualifier (const, …) and/or… // C89 §6.5.3, C99 §6.7.3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function specifier (inline) // since C99, C99 §6.7.4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potentially a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declarator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or a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 of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comma-separated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declarators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declarator : // C89 §6.5.4, C99 §6.7.5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identifier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(variable name)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potentially…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pointer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and/or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array</a:t>
            </a:r>
            <a:endParaRPr b="1" sz="8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etc..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Which could be initialized (= value) // C89 §6.5.7, C99 §6.7.8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int* ptr1, ptr2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type + pointer + identifier, identifier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Pointer + identifier = declarator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⇒ type + declarator, declarator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⇒ variable type*, variable type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4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STRING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IN </a:t>
            </a:r>
            <a:r>
              <a:rPr lang="en">
                <a:solidFill>
                  <a:schemeClr val="dk2"/>
                </a:solidFill>
              </a:rPr>
              <a:t>SINGLE</a:t>
            </a:r>
            <a:r>
              <a:rPr lang="en"/>
              <a:t> QUOTES</a:t>
            </a:r>
            <a:r>
              <a:rPr lang="en"/>
              <a:t>  ?</a:t>
            </a:r>
            <a:endParaRPr/>
          </a:p>
        </p:txBody>
      </p:sp>
      <p:pic>
        <p:nvPicPr>
          <p:cNvPr id="850" name="Google Shape;85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38" y="1618713"/>
            <a:ext cx="49720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84"/>
          <p:cNvSpPr/>
          <p:nvPr/>
        </p:nvSpPr>
        <p:spPr>
          <a:xfrm flipH="1" rot="10800000">
            <a:off x="893563" y="2094925"/>
            <a:ext cx="1124700" cy="975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2" name="Google Shape;852;p84"/>
          <p:cNvSpPr txBox="1"/>
          <p:nvPr/>
        </p:nvSpPr>
        <p:spPr>
          <a:xfrm>
            <a:off x="2257750" y="2362950"/>
            <a:ext cx="4269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Multiple characters in single quotes → an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with an implementation-defined value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3" name="Google Shape;853;p84"/>
          <p:cNvSpPr txBox="1"/>
          <p:nvPr/>
        </p:nvSpPr>
        <p:spPr>
          <a:xfrm>
            <a:off x="0" y="432140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§6.1.3.4 (Semantics, “</a:t>
            </a: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value of an integer character constant containing more than one character [...] is implementation-defined.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”)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§6.4.4.4/10</a:t>
            </a:r>
            <a:endParaRPr sz="1000"/>
          </a:p>
        </p:txBody>
      </p:sp>
      <p:graphicFrame>
        <p:nvGraphicFramePr>
          <p:cNvPr id="854" name="Google Shape;854;p84"/>
          <p:cNvGraphicFramePr/>
          <p:nvPr/>
        </p:nvGraphicFramePr>
        <p:xfrm>
          <a:off x="5643563" y="146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{0289B292-A99A-40AF-B5E8-17F2F0FC37B5}</a:tableStyleId>
              </a:tblPr>
              <a:tblGrid>
                <a:gridCol w="722675"/>
                <a:gridCol w="611100"/>
                <a:gridCol w="591025"/>
                <a:gridCol w="641600"/>
                <a:gridCol w="641600"/>
              </a:tblGrid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‘A’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‘B’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‘C’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‘\0’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ASCII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0x41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0x42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0x43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0x00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55" name="Google Shape;855;p84"/>
          <p:cNvSpPr/>
          <p:nvPr/>
        </p:nvSpPr>
        <p:spPr>
          <a:xfrm flipH="1" rot="10800000">
            <a:off x="2996438" y="3070225"/>
            <a:ext cx="1124700" cy="975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6" name="Google Shape;856;p84"/>
          <p:cNvSpPr txBox="1"/>
          <p:nvPr/>
        </p:nvSpPr>
        <p:spPr>
          <a:xfrm>
            <a:off x="4430213" y="3093550"/>
            <a:ext cx="35253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Usually, ‘ABC’ = 0x414243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often have 4 bytes-wide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little-endian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‘ABC’ = 0x00434241 → “\0CBA”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4" name="Google Shape;314;p40"/>
          <p:cNvGraphicFramePr/>
          <p:nvPr/>
        </p:nvGraphicFramePr>
        <p:xfrm>
          <a:off x="0" y="114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{0289B292-A99A-40AF-B5E8-17F2F0FC37B5}</a:tableStyleId>
              </a:tblPr>
              <a:tblGrid>
                <a:gridCol w="2443050"/>
                <a:gridCol w="4141500"/>
                <a:gridCol w="2559450"/>
              </a:tblGrid>
              <a:tr h="81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C89 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→</a:t>
                      </a:r>
                      <a:r>
                        <a:rPr lang="en" u="sng"/>
                        <a:t>no</a:t>
                      </a:r>
                      <a:r>
                        <a:rPr lang="en" u="sng"/>
                        <a:t> boolean type !</a:t>
                      </a:r>
                      <a:endParaRPr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→int often used instead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Since C99 : §7.16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→bool, true, false = macros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→</a:t>
                      </a:r>
                      <a:r>
                        <a:rPr lang="en"/>
                        <a:t>_Bool = keyword (§A.1.2)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Since C23 : §6.4.2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→bool, true, false = keywords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→_Bool = keyword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42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38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5" name="Google Shape;315;p40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BOOLEANS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16" name="Google Shape;316;p40"/>
          <p:cNvPicPr preferRelativeResize="0"/>
          <p:nvPr/>
        </p:nvPicPr>
        <p:blipFill rotWithShape="1">
          <a:blip r:embed="rId3">
            <a:alphaModFix/>
          </a:blip>
          <a:srcRect b="0" l="0" r="6050" t="0"/>
          <a:stretch/>
        </p:blipFill>
        <p:spPr>
          <a:xfrm>
            <a:off x="6625107" y="3644088"/>
            <a:ext cx="2456718" cy="7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6150" y="2137037"/>
            <a:ext cx="2254625" cy="9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4275" y="2302175"/>
            <a:ext cx="1756593" cy="7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1075" y="3570900"/>
            <a:ext cx="1966575" cy="9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100" y="2197600"/>
            <a:ext cx="2161850" cy="9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2674" y="3703325"/>
            <a:ext cx="2161850" cy="80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84200" y="2115962"/>
            <a:ext cx="1966575" cy="10863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40"/>
          <p:cNvCxnSpPr/>
          <p:nvPr/>
        </p:nvCxnSpPr>
        <p:spPr>
          <a:xfrm>
            <a:off x="4478975" y="3387450"/>
            <a:ext cx="600" cy="1380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40"/>
          <p:cNvCxnSpPr/>
          <p:nvPr/>
        </p:nvCxnSpPr>
        <p:spPr>
          <a:xfrm flipH="1">
            <a:off x="4478375" y="1968300"/>
            <a:ext cx="600" cy="1416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5" name="Google Shape;325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84200" y="3581850"/>
            <a:ext cx="1966575" cy="918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5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STRING </a:t>
            </a:r>
            <a:r>
              <a:rPr lang="en"/>
              <a:t>IN </a:t>
            </a:r>
            <a:r>
              <a:rPr lang="en">
                <a:solidFill>
                  <a:schemeClr val="dk2"/>
                </a:solidFill>
              </a:rPr>
              <a:t>SINGLE</a:t>
            </a:r>
            <a:r>
              <a:rPr lang="en"/>
              <a:t> QUOTES  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2" name="Google Shape;862;p85"/>
          <p:cNvSpPr/>
          <p:nvPr/>
        </p:nvSpPr>
        <p:spPr>
          <a:xfrm rot="-5400000">
            <a:off x="4571460" y="214381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3" name="Google Shape;863;p85"/>
          <p:cNvSpPr txBox="1"/>
          <p:nvPr/>
        </p:nvSpPr>
        <p:spPr>
          <a:xfrm>
            <a:off x="6140425" y="2311675"/>
            <a:ext cx="23550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Displays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hello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4" name="Google Shape;864;p85"/>
          <p:cNvSpPr txBox="1"/>
          <p:nvPr/>
        </p:nvSpPr>
        <p:spPr>
          <a:xfrm>
            <a:off x="5035150" y="4399425"/>
            <a:ext cx="4108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Same behavior for 6 different compilers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5" name="Google Shape;865;p85"/>
          <p:cNvSpPr txBox="1"/>
          <p:nvPr/>
        </p:nvSpPr>
        <p:spPr>
          <a:xfrm>
            <a:off x="1147875" y="3402500"/>
            <a:ext cx="19359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 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‘lleh’ → ‘hell’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  ‘!o’ → ‘o!\0\0’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⇒ Thus “hello!\0\0”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6" name="Google Shape;86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925" y="1719364"/>
            <a:ext cx="3932575" cy="15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6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STRING </a:t>
            </a:r>
            <a:r>
              <a:rPr lang="en"/>
              <a:t>IN </a:t>
            </a:r>
            <a:r>
              <a:rPr lang="en">
                <a:solidFill>
                  <a:schemeClr val="dk2"/>
                </a:solidFill>
              </a:rPr>
              <a:t>SINGLE</a:t>
            </a:r>
            <a:r>
              <a:rPr lang="en"/>
              <a:t> QUOTES  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2" name="Google Shape;872;p86"/>
          <p:cNvSpPr/>
          <p:nvPr/>
        </p:nvSpPr>
        <p:spPr>
          <a:xfrm rot="-5400000">
            <a:off x="4549810" y="199933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3" name="Google Shape;873;p86"/>
          <p:cNvSpPr txBox="1"/>
          <p:nvPr/>
        </p:nvSpPr>
        <p:spPr>
          <a:xfrm>
            <a:off x="6111500" y="2037179"/>
            <a:ext cx="26802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Using switch with multiple characters (up to 4 if an int is 4 bytes-wide).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4" name="Google Shape;874;p86"/>
          <p:cNvSpPr txBox="1"/>
          <p:nvPr/>
        </p:nvSpPr>
        <p:spPr>
          <a:xfrm>
            <a:off x="5808000" y="3799775"/>
            <a:ext cx="33360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Switch can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only operate on integers (then no string)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§6.6.4.2 (Constraints)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§6.8.4.2/1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5" name="Google Shape;875;p86"/>
          <p:cNvSpPr txBox="1"/>
          <p:nvPr/>
        </p:nvSpPr>
        <p:spPr>
          <a:xfrm>
            <a:off x="0" y="4796675"/>
            <a:ext cx="31005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Tested on the same 6 compilers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6" name="Google Shape;87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350" y="1118026"/>
            <a:ext cx="2558896" cy="35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86"/>
          <p:cNvSpPr txBox="1"/>
          <p:nvPr/>
        </p:nvSpPr>
        <p:spPr>
          <a:xfrm>
            <a:off x="3156900" y="4818425"/>
            <a:ext cx="26802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With nested switches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87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STRING </a:t>
            </a:r>
            <a:r>
              <a:rPr lang="en"/>
              <a:t>IN </a:t>
            </a:r>
            <a:r>
              <a:rPr lang="en">
                <a:solidFill>
                  <a:schemeClr val="dk2"/>
                </a:solidFill>
              </a:rPr>
              <a:t>SINGLE</a:t>
            </a:r>
            <a:r>
              <a:rPr lang="en"/>
              <a:t> QUOTES  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83" name="Google Shape;883;p87"/>
          <p:cNvSpPr/>
          <p:nvPr/>
        </p:nvSpPr>
        <p:spPr>
          <a:xfrm rot="-5400000">
            <a:off x="4549810" y="199933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4" name="Google Shape;884;p87"/>
          <p:cNvSpPr txBox="1"/>
          <p:nvPr/>
        </p:nvSpPr>
        <p:spPr>
          <a:xfrm>
            <a:off x="5035150" y="4399425"/>
            <a:ext cx="22755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Source (StackOverflow)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5" name="Google Shape;88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250" y="1664265"/>
            <a:ext cx="2855750" cy="1814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87"/>
          <p:cNvSpPr txBox="1"/>
          <p:nvPr/>
        </p:nvSpPr>
        <p:spPr>
          <a:xfrm>
            <a:off x="640300" y="3525325"/>
            <a:ext cx="3455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Program execution state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7" name="Google Shape;887;p87"/>
          <p:cNvSpPr txBox="1"/>
          <p:nvPr/>
        </p:nvSpPr>
        <p:spPr>
          <a:xfrm>
            <a:off x="6111500" y="2037163"/>
            <a:ext cx="26802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Old debug method, when one must read a memory dump, we make the enum value more readable.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88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(NOT)</a:t>
            </a:r>
            <a:r>
              <a:rPr lang="en"/>
              <a:t> RETURN 0</a:t>
            </a:r>
            <a:endParaRPr/>
          </a:p>
        </p:txBody>
      </p:sp>
      <p:pic>
        <p:nvPicPr>
          <p:cNvPr id="893" name="Google Shape;89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625" y="1545198"/>
            <a:ext cx="1920491" cy="10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88"/>
          <p:cNvSpPr txBox="1"/>
          <p:nvPr/>
        </p:nvSpPr>
        <p:spPr>
          <a:xfrm>
            <a:off x="1211650" y="1372575"/>
            <a:ext cx="17481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95" name="Google Shape;895;p88"/>
          <p:cNvGraphicFramePr/>
          <p:nvPr/>
        </p:nvGraphicFramePr>
        <p:xfrm>
          <a:off x="329275" y="154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{0289B292-A99A-40AF-B5E8-17F2F0FC37B5}</a:tableStyleId>
              </a:tblPr>
              <a:tblGrid>
                <a:gridCol w="1233000"/>
                <a:gridCol w="1225875"/>
                <a:gridCol w="1367775"/>
              </a:tblGrid>
              <a:tr h="92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C99 et +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9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Clang 19.1.0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9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GCC 14.2.0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896" name="Google Shape;896;p88"/>
          <p:cNvCxnSpPr/>
          <p:nvPr/>
        </p:nvCxnSpPr>
        <p:spPr>
          <a:xfrm>
            <a:off x="329275" y="1545200"/>
            <a:ext cx="1233000" cy="9237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88"/>
          <p:cNvSpPr txBox="1"/>
          <p:nvPr/>
        </p:nvSpPr>
        <p:spPr>
          <a:xfrm rot="-1855">
            <a:off x="300783" y="2112793"/>
            <a:ext cx="1112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Compilateur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8" name="Google Shape;898;p88"/>
          <p:cNvSpPr txBox="1"/>
          <p:nvPr/>
        </p:nvSpPr>
        <p:spPr>
          <a:xfrm rot="-2486">
            <a:off x="734875" y="1545340"/>
            <a:ext cx="82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Standard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88"/>
          <p:cNvSpPr txBox="1"/>
          <p:nvPr/>
        </p:nvSpPr>
        <p:spPr>
          <a:xfrm>
            <a:off x="4079025" y="2025800"/>
            <a:ext cx="6723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14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0" name="Google Shape;900;p88"/>
          <p:cNvSpPr txBox="1"/>
          <p:nvPr/>
        </p:nvSpPr>
        <p:spPr>
          <a:xfrm>
            <a:off x="4594475" y="2896825"/>
            <a:ext cx="18204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main() return code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1" name="Google Shape;901;p88"/>
          <p:cNvCxnSpPr/>
          <p:nvPr/>
        </p:nvCxnSpPr>
        <p:spPr>
          <a:xfrm rot="10800000">
            <a:off x="7123000" y="2434500"/>
            <a:ext cx="577800" cy="63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2" name="Google Shape;902;p88"/>
          <p:cNvSpPr txBox="1"/>
          <p:nvPr/>
        </p:nvSpPr>
        <p:spPr>
          <a:xfrm>
            <a:off x="7643025" y="2835425"/>
            <a:ext cx="135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return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3" name="Google Shape;903;p88"/>
          <p:cNvSpPr txBox="1"/>
          <p:nvPr/>
        </p:nvSpPr>
        <p:spPr>
          <a:xfrm>
            <a:off x="1564750" y="1968850"/>
            <a:ext cx="12234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Undefined* !</a:t>
            </a:r>
            <a:endParaRPr sz="13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§5.1.2.2.3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4" name="Google Shape;904;p88"/>
          <p:cNvSpPr txBox="1"/>
          <p:nvPr/>
        </p:nvSpPr>
        <p:spPr>
          <a:xfrm>
            <a:off x="2788150" y="1968850"/>
            <a:ext cx="13557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r>
              <a:rPr lang="en" sz="1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guaranteed</a:t>
            </a:r>
            <a:endParaRPr sz="12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§5.1.2.2.3/1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5" name="Google Shape;905;p88"/>
          <p:cNvSpPr txBox="1"/>
          <p:nvPr/>
        </p:nvSpPr>
        <p:spPr>
          <a:xfrm>
            <a:off x="6319900" y="4204600"/>
            <a:ext cx="27753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undefined, thus it may change between executions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660" y="2406025"/>
            <a:ext cx="27622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50" y="2391725"/>
            <a:ext cx="276225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8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ARRAY</a:t>
            </a:r>
            <a:r>
              <a:rPr lang="en"/>
              <a:t> OR POINTER ?</a:t>
            </a:r>
            <a:endParaRPr/>
          </a:p>
        </p:txBody>
      </p:sp>
      <p:cxnSp>
        <p:nvCxnSpPr>
          <p:cNvPr id="913" name="Google Shape;913;p89"/>
          <p:cNvCxnSpPr/>
          <p:nvPr/>
        </p:nvCxnSpPr>
        <p:spPr>
          <a:xfrm>
            <a:off x="5764750" y="2918500"/>
            <a:ext cx="296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4" name="Google Shape;914;p89"/>
          <p:cNvCxnSpPr/>
          <p:nvPr/>
        </p:nvCxnSpPr>
        <p:spPr>
          <a:xfrm>
            <a:off x="1756125" y="2918500"/>
            <a:ext cx="296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5" name="Google Shape;915;p89"/>
          <p:cNvSpPr/>
          <p:nvPr/>
        </p:nvSpPr>
        <p:spPr>
          <a:xfrm rot="-5400000">
            <a:off x="3668435" y="272896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6" name="Google Shape;916;p89"/>
          <p:cNvSpPr txBox="1"/>
          <p:nvPr/>
        </p:nvSpPr>
        <p:spPr>
          <a:xfrm>
            <a:off x="1439125" y="1437275"/>
            <a:ext cx="65400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Implicit conversion of arrays into pointers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§6.2.2.1 (paragraphe 3)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§6.3.2.1/3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7" name="Google Shape;917;p89"/>
          <p:cNvSpPr txBox="1"/>
          <p:nvPr/>
        </p:nvSpPr>
        <p:spPr>
          <a:xfrm>
            <a:off x="7244700" y="3033975"/>
            <a:ext cx="1899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Implicit pointer</a:t>
            </a:r>
            <a:endParaRPr b="1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8" name="Google Shape;918;p89"/>
          <p:cNvSpPr/>
          <p:nvPr/>
        </p:nvSpPr>
        <p:spPr>
          <a:xfrm rot="6798073">
            <a:off x="6791680" y="2702144"/>
            <a:ext cx="263926" cy="71425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9" name="Google Shape;919;p89"/>
          <p:cNvSpPr txBox="1"/>
          <p:nvPr/>
        </p:nvSpPr>
        <p:spPr>
          <a:xfrm>
            <a:off x="209250" y="4372450"/>
            <a:ext cx="30420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Same for “int array[]”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75" y="2403475"/>
            <a:ext cx="27622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1935" y="2403475"/>
            <a:ext cx="276225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0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 QUICK STROLL</a:t>
            </a:r>
            <a:r>
              <a:rPr lang="en" sz="3400"/>
              <a:t> IN </a:t>
            </a:r>
            <a:r>
              <a:rPr lang="en" sz="3400">
                <a:solidFill>
                  <a:schemeClr val="dk2"/>
                </a:solidFill>
              </a:rPr>
              <a:t>[</a:t>
            </a:r>
            <a:r>
              <a:rPr lang="en" sz="3400">
                <a:solidFill>
                  <a:schemeClr val="dk2"/>
                </a:solidFill>
              </a:rPr>
              <a:t>BRACKETS]</a:t>
            </a:r>
            <a:endParaRPr sz="3400"/>
          </a:p>
        </p:txBody>
      </p:sp>
      <p:sp>
        <p:nvSpPr>
          <p:cNvPr id="927" name="Google Shape;927;p90"/>
          <p:cNvSpPr/>
          <p:nvPr/>
        </p:nvSpPr>
        <p:spPr>
          <a:xfrm rot="-5400000">
            <a:off x="3697335" y="272896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28" name="Google Shape;928;p90"/>
          <p:cNvCxnSpPr/>
          <p:nvPr/>
        </p:nvCxnSpPr>
        <p:spPr>
          <a:xfrm>
            <a:off x="1929525" y="2925725"/>
            <a:ext cx="490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9" name="Google Shape;929;p90"/>
          <p:cNvCxnSpPr/>
          <p:nvPr/>
        </p:nvCxnSpPr>
        <p:spPr>
          <a:xfrm>
            <a:off x="6118750" y="2925725"/>
            <a:ext cx="419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0" name="Google Shape;930;p90"/>
          <p:cNvSpPr txBox="1"/>
          <p:nvPr/>
        </p:nvSpPr>
        <p:spPr>
          <a:xfrm>
            <a:off x="1841225" y="1459250"/>
            <a:ext cx="47463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[const] → qualifier on the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implicit pointer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1" name="Google Shape;931;p90"/>
          <p:cNvSpPr txBox="1"/>
          <p:nvPr/>
        </p:nvSpPr>
        <p:spPr>
          <a:xfrm>
            <a:off x="6659875" y="3032750"/>
            <a:ext cx="19812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Doesn’t compile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35" y="1706450"/>
            <a:ext cx="354330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91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 QUICK STROLL IN </a:t>
            </a:r>
            <a:r>
              <a:rPr lang="en" sz="3400">
                <a:solidFill>
                  <a:schemeClr val="dk2"/>
                </a:solidFill>
              </a:rPr>
              <a:t>[BRACKETS]</a:t>
            </a:r>
            <a:endParaRPr sz="3400"/>
          </a:p>
        </p:txBody>
      </p:sp>
      <p:sp>
        <p:nvSpPr>
          <p:cNvPr id="938" name="Google Shape;938;p91"/>
          <p:cNvSpPr txBox="1"/>
          <p:nvPr/>
        </p:nvSpPr>
        <p:spPr>
          <a:xfrm>
            <a:off x="2562825" y="1313975"/>
            <a:ext cx="5783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[static n] → indicates the expected minimum size of the array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§6.7.5.3/7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9" name="Google Shape;939;p91"/>
          <p:cNvSpPr txBox="1"/>
          <p:nvPr/>
        </p:nvSpPr>
        <p:spPr>
          <a:xfrm>
            <a:off x="200125" y="3706700"/>
            <a:ext cx="40356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tatic N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Array containing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 least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 elements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Undefined behavior if NULL or less than N elements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0" name="Google Shape;94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885" y="2009775"/>
            <a:ext cx="350520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91"/>
          <p:cNvSpPr txBox="1"/>
          <p:nvPr/>
        </p:nvSpPr>
        <p:spPr>
          <a:xfrm>
            <a:off x="5468875" y="3331450"/>
            <a:ext cx="337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Doesn’t compile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static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only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allowed in function parameters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92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</a:rPr>
              <a:t>AN UNSIZED… </a:t>
            </a:r>
            <a:r>
              <a:rPr lang="en" sz="3400"/>
              <a:t>ARRAY ?</a:t>
            </a:r>
            <a:endParaRPr/>
          </a:p>
        </p:txBody>
      </p:sp>
      <p:sp>
        <p:nvSpPr>
          <p:cNvPr id="947" name="Google Shape;947;p92"/>
          <p:cNvSpPr/>
          <p:nvPr/>
        </p:nvSpPr>
        <p:spPr>
          <a:xfrm rot="-5400000">
            <a:off x="3697335" y="272896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8" name="Google Shape;948;p92"/>
          <p:cNvSpPr txBox="1"/>
          <p:nvPr/>
        </p:nvSpPr>
        <p:spPr>
          <a:xfrm>
            <a:off x="384450" y="4464150"/>
            <a:ext cx="1217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§6.9.2/5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9" name="Google Shape;94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48" y="2358125"/>
            <a:ext cx="3066975" cy="18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325" y="2393575"/>
            <a:ext cx="3066975" cy="18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92"/>
          <p:cNvSpPr/>
          <p:nvPr/>
        </p:nvSpPr>
        <p:spPr>
          <a:xfrm rot="10800000">
            <a:off x="1459900" y="2131800"/>
            <a:ext cx="1653300" cy="1185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2" name="Google Shape;952;p92"/>
          <p:cNvSpPr txBox="1"/>
          <p:nvPr/>
        </p:nvSpPr>
        <p:spPr>
          <a:xfrm>
            <a:off x="2219825" y="1804200"/>
            <a:ext cx="1380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size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025" y="2167028"/>
            <a:ext cx="2947300" cy="1819706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93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</a:rPr>
              <a:t>AN UNSIZED… </a:t>
            </a:r>
            <a:r>
              <a:rPr lang="en" sz="3400"/>
              <a:t>ARRAY ?</a:t>
            </a:r>
            <a:endParaRPr sz="3400"/>
          </a:p>
        </p:txBody>
      </p:sp>
      <p:sp>
        <p:nvSpPr>
          <p:cNvPr id="959" name="Google Shape;959;p93"/>
          <p:cNvSpPr/>
          <p:nvPr/>
        </p:nvSpPr>
        <p:spPr>
          <a:xfrm rot="-5400000">
            <a:off x="3697335" y="272896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0" name="Google Shape;960;p93"/>
          <p:cNvSpPr/>
          <p:nvPr/>
        </p:nvSpPr>
        <p:spPr>
          <a:xfrm rot="10800000">
            <a:off x="1766500" y="2226550"/>
            <a:ext cx="1285800" cy="1185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1" name="Google Shape;961;p93"/>
          <p:cNvSpPr txBox="1"/>
          <p:nvPr/>
        </p:nvSpPr>
        <p:spPr>
          <a:xfrm>
            <a:off x="2219825" y="1804200"/>
            <a:ext cx="1380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size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2" name="Google Shape;962;p93"/>
          <p:cNvSpPr txBox="1"/>
          <p:nvPr/>
        </p:nvSpPr>
        <p:spPr>
          <a:xfrm>
            <a:off x="5035225" y="2911375"/>
            <a:ext cx="3011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Isn’t a global variable*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doesn’t compile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3" name="Google Shape;963;p93"/>
          <p:cNvSpPr txBox="1"/>
          <p:nvPr/>
        </p:nvSpPr>
        <p:spPr>
          <a:xfrm>
            <a:off x="384450" y="4464150"/>
            <a:ext cx="3576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Read about “file scope”, C99 §6.9.2/1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94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</a:rPr>
              <a:t>AN UNSIZED… </a:t>
            </a:r>
            <a:r>
              <a:rPr lang="en" sz="3400"/>
              <a:t>ARRAY ?</a:t>
            </a:r>
            <a:endParaRPr sz="3400"/>
          </a:p>
        </p:txBody>
      </p:sp>
      <p:pic>
        <p:nvPicPr>
          <p:cNvPr id="969" name="Google Shape;96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0" y="1463591"/>
            <a:ext cx="203835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00" y="3211291"/>
            <a:ext cx="203835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94"/>
          <p:cNvSpPr/>
          <p:nvPr/>
        </p:nvSpPr>
        <p:spPr>
          <a:xfrm rot="-5400000">
            <a:off x="2443675" y="1618875"/>
            <a:ext cx="696600" cy="973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2" name="Google Shape;972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0950" y="1474800"/>
            <a:ext cx="4627951" cy="12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9698" y="3389925"/>
            <a:ext cx="6634299" cy="11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94"/>
          <p:cNvSpPr/>
          <p:nvPr/>
        </p:nvSpPr>
        <p:spPr>
          <a:xfrm rot="-5400000">
            <a:off x="1969250" y="3602049"/>
            <a:ext cx="490800" cy="590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5" name="Google Shape;975;p94"/>
          <p:cNvSpPr txBox="1"/>
          <p:nvPr/>
        </p:nvSpPr>
        <p:spPr>
          <a:xfrm>
            <a:off x="6501600" y="4318500"/>
            <a:ext cx="26424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To go further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To go further (2)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Pros and cons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6" name="Google Shape;976;p94"/>
          <p:cNvSpPr txBox="1"/>
          <p:nvPr/>
        </p:nvSpPr>
        <p:spPr>
          <a:xfrm>
            <a:off x="6005150" y="2839238"/>
            <a:ext cx="1838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⇒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Optimization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7" name="Google Shape;977;p94"/>
          <p:cNvSpPr txBox="1"/>
          <p:nvPr/>
        </p:nvSpPr>
        <p:spPr>
          <a:xfrm>
            <a:off x="0" y="4809700"/>
            <a:ext cx="37680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§6.7.2.1/16 : “Flexible Array Member”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93" y="3634375"/>
            <a:ext cx="4041682" cy="6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1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INITIALIZE THE </a:t>
            </a:r>
            <a:r>
              <a:rPr lang="en">
                <a:solidFill>
                  <a:schemeClr val="dk2"/>
                </a:solidFill>
              </a:rPr>
              <a:t>N-TH ELEMENT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32" name="Google Shape;33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85" y="2481866"/>
            <a:ext cx="32956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985" y="1529366"/>
            <a:ext cx="26670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2035" y="1662716"/>
            <a:ext cx="52863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2025" y="2615228"/>
            <a:ext cx="5286371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1"/>
          <p:cNvSpPr/>
          <p:nvPr/>
        </p:nvSpPr>
        <p:spPr>
          <a:xfrm>
            <a:off x="6596075" y="2932950"/>
            <a:ext cx="274500" cy="26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7" name="Google Shape;337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45700" y="3668341"/>
            <a:ext cx="4632706" cy="58518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1"/>
          <p:cNvSpPr/>
          <p:nvPr/>
        </p:nvSpPr>
        <p:spPr>
          <a:xfrm>
            <a:off x="6813500" y="3959450"/>
            <a:ext cx="274500" cy="26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41"/>
          <p:cNvSpPr/>
          <p:nvPr/>
        </p:nvSpPr>
        <p:spPr>
          <a:xfrm>
            <a:off x="7868900" y="3959450"/>
            <a:ext cx="431400" cy="26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0" name="Google Shape;340;p41"/>
          <p:cNvCxnSpPr/>
          <p:nvPr/>
        </p:nvCxnSpPr>
        <p:spPr>
          <a:xfrm>
            <a:off x="2521200" y="3124400"/>
            <a:ext cx="758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41"/>
          <p:cNvCxnSpPr/>
          <p:nvPr/>
        </p:nvCxnSpPr>
        <p:spPr>
          <a:xfrm flipH="1" rot="10800000">
            <a:off x="2196825" y="4044800"/>
            <a:ext cx="786900" cy="2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41"/>
          <p:cNvCxnSpPr/>
          <p:nvPr/>
        </p:nvCxnSpPr>
        <p:spPr>
          <a:xfrm flipH="1" rot="10800000">
            <a:off x="3078850" y="4045550"/>
            <a:ext cx="843900" cy="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41"/>
          <p:cNvSpPr txBox="1"/>
          <p:nvPr/>
        </p:nvSpPr>
        <p:spPr>
          <a:xfrm>
            <a:off x="353975" y="4356075"/>
            <a:ext cx="1264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§6.7.8/6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5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</a:rPr>
              <a:t>AN UNSIZED… </a:t>
            </a:r>
            <a:r>
              <a:rPr lang="en" sz="3400"/>
              <a:t>ARRAY ?</a:t>
            </a:r>
            <a:endParaRPr sz="3400"/>
          </a:p>
        </p:txBody>
      </p:sp>
      <p:sp>
        <p:nvSpPr>
          <p:cNvPr id="983" name="Google Shape;983;p95"/>
          <p:cNvSpPr/>
          <p:nvPr/>
        </p:nvSpPr>
        <p:spPr>
          <a:xfrm rot="-5400000">
            <a:off x="4116700" y="2069126"/>
            <a:ext cx="997200" cy="1380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4" name="Google Shape;984;p95"/>
          <p:cNvSpPr txBox="1"/>
          <p:nvPr/>
        </p:nvSpPr>
        <p:spPr>
          <a:xfrm>
            <a:off x="0" y="4809700"/>
            <a:ext cx="24258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§6.7.2.1/17, §6.7.2.1/20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5" name="Google Shape;98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50" y="1198541"/>
            <a:ext cx="3448050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95"/>
          <p:cNvSpPr txBox="1"/>
          <p:nvPr/>
        </p:nvSpPr>
        <p:spPr>
          <a:xfrm>
            <a:off x="5578675" y="2371075"/>
            <a:ext cx="28593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Doesn’t compile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Cannot initialize a “flexible array member”.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96"/>
          <p:cNvSpPr txBox="1"/>
          <p:nvPr/>
        </p:nvSpPr>
        <p:spPr>
          <a:xfrm>
            <a:off x="5472325" y="1237650"/>
            <a:ext cx="36933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NULL macro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defined in headers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2" name="Google Shape;992;p96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NULL </a:t>
            </a:r>
            <a:r>
              <a:rPr lang="en"/>
              <a:t>POINTERS</a:t>
            </a:r>
            <a:endParaRPr/>
          </a:p>
        </p:txBody>
      </p:sp>
      <p:sp>
        <p:nvSpPr>
          <p:cNvPr id="993" name="Google Shape;993;p96"/>
          <p:cNvSpPr txBox="1"/>
          <p:nvPr/>
        </p:nvSpPr>
        <p:spPr>
          <a:xfrm>
            <a:off x="0" y="1367075"/>
            <a:ext cx="54507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NULL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isn’t </a:t>
            </a:r>
            <a:r>
              <a:rPr b="1"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necessarily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equal to 0 in binary…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C89 §7.1.6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C99 §7.17/3 (“implementation-defined”)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Some ancient machines use nonzero </a:t>
            </a:r>
            <a:r>
              <a:rPr b="1"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NULL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4" name="Google Shape;994;p96"/>
          <p:cNvSpPr txBox="1"/>
          <p:nvPr/>
        </p:nvSpPr>
        <p:spPr>
          <a:xfrm>
            <a:off x="6720400" y="4811875"/>
            <a:ext cx="24237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POSIX requires NULL to be (void*)0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5" name="Google Shape;995;p96"/>
          <p:cNvSpPr txBox="1"/>
          <p:nvPr/>
        </p:nvSpPr>
        <p:spPr>
          <a:xfrm>
            <a:off x="0" y="2277875"/>
            <a:ext cx="5450700" cy="13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But is must behave as if it was 0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Thus operators  ==, != etc.. behave like they do with a “true” 0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0 is a null pointer (C99, §6.3.2.3/3)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So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NULL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may be 0, 0x00, (void*)0, 0L….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(NULL) → if (NULL != 0)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6" name="Google Shape;996;p96"/>
          <p:cNvSpPr txBox="1"/>
          <p:nvPr/>
        </p:nvSpPr>
        <p:spPr>
          <a:xfrm>
            <a:off x="21600" y="3595775"/>
            <a:ext cx="36933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Then it’s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standard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portable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do 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(ptr) → if (ptr != NULL)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(!ptr) → if (!(ptr == NULL))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997" name="Google Shape;997;p96"/>
          <p:cNvGraphicFramePr/>
          <p:nvPr/>
        </p:nvGraphicFramePr>
        <p:xfrm>
          <a:off x="5281188" y="164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{0289B292-A99A-40AF-B5E8-17F2F0FC37B5}</a:tableStyleId>
              </a:tblPr>
              <a:tblGrid>
                <a:gridCol w="1231100"/>
                <a:gridCol w="1231100"/>
                <a:gridCol w="1231100"/>
              </a:tblGrid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C99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&lt;locale.h&gt;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§7.11/3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&lt;stddef.h&gt;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§7.1.6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§7.17/3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&lt;stdio.h&gt;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§7.9.1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§7.19.1/3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&lt;stdlib.h&gt;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§7.20/3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&lt;string.h&gt;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§7.11.1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§7.21.1/1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&lt;time.h&gt;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§7.12.1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§7.23.1/2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&lt;wchar.h&gt;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Doesn’t exist !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§7.24.1/3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97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ANONYMOUS </a:t>
            </a:r>
            <a:r>
              <a:rPr lang="en"/>
              <a:t>ARRAYS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3" name="Google Shape;1003;p97"/>
          <p:cNvSpPr txBox="1"/>
          <p:nvPr/>
        </p:nvSpPr>
        <p:spPr>
          <a:xfrm>
            <a:off x="7400100" y="4198700"/>
            <a:ext cx="17439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§Foreword/5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§6.5.2.5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4" name="Google Shape;100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75" y="1160391"/>
            <a:ext cx="533400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75" y="3943141"/>
            <a:ext cx="61341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97"/>
          <p:cNvSpPr txBox="1"/>
          <p:nvPr/>
        </p:nvSpPr>
        <p:spPr>
          <a:xfrm>
            <a:off x="5496100" y="1518500"/>
            <a:ext cx="3648000" cy="1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“Compound literal”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(const char*[]){“hello”, “world”}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Anonymous variable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type const char* []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Containing 2 elements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“hello” and “world”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98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ANONYMOUS </a:t>
            </a:r>
            <a:r>
              <a:rPr lang="en"/>
              <a:t>STRUCTURES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12" name="Google Shape;1012;p98"/>
          <p:cNvSpPr txBox="1"/>
          <p:nvPr/>
        </p:nvSpPr>
        <p:spPr>
          <a:xfrm>
            <a:off x="7400100" y="4198700"/>
            <a:ext cx="17439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§Foreword/5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§6.5.2.5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3" name="Google Shape;101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6325"/>
            <a:ext cx="5425249" cy="34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2024" y="1358191"/>
            <a:ext cx="3261551" cy="129543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98"/>
          <p:cNvSpPr txBox="1"/>
          <p:nvPr/>
        </p:nvSpPr>
        <p:spPr>
          <a:xfrm>
            <a:off x="5704925" y="2848350"/>
            <a:ext cx="30555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Compound literal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lvalue</a:t>
            </a:r>
            <a:endParaRPr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We can take its address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9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</a:t>
            </a:r>
            <a:r>
              <a:rPr lang="en">
                <a:solidFill>
                  <a:schemeClr val="dk2"/>
                </a:solidFill>
              </a:rPr>
              <a:t>NONYMOUS </a:t>
            </a:r>
            <a:r>
              <a:rPr lang="en"/>
              <a:t>VARIABLES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1" name="Google Shape;1021;p99"/>
          <p:cNvSpPr txBox="1"/>
          <p:nvPr/>
        </p:nvSpPr>
        <p:spPr>
          <a:xfrm>
            <a:off x="7400100" y="4198700"/>
            <a:ext cx="17439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§Foreword/5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§6.5.2.5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2" name="Google Shape;1022;p99"/>
          <p:cNvSpPr txBox="1"/>
          <p:nvPr/>
        </p:nvSpPr>
        <p:spPr>
          <a:xfrm>
            <a:off x="5534800" y="1654150"/>
            <a:ext cx="30555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Also works for simple types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(not arrays nor structures)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3" name="Google Shape;102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25" y="1434404"/>
            <a:ext cx="300037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99"/>
          <p:cNvSpPr/>
          <p:nvPr/>
        </p:nvSpPr>
        <p:spPr>
          <a:xfrm rot="-5400000">
            <a:off x="3986110" y="151403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5" name="Google Shape;102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75" y="2858099"/>
            <a:ext cx="3139730" cy="12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99"/>
          <p:cNvSpPr/>
          <p:nvPr/>
        </p:nvSpPr>
        <p:spPr>
          <a:xfrm rot="-5400000">
            <a:off x="3986110" y="290491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7" name="Google Shape;1027;p99"/>
          <p:cNvSpPr txBox="1"/>
          <p:nvPr/>
        </p:nvSpPr>
        <p:spPr>
          <a:xfrm>
            <a:off x="5302600" y="3098975"/>
            <a:ext cx="36978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(int){0} is an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lvalue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(“a variable”), so we can assign a value to it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0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CONDITIONS</a:t>
            </a:r>
            <a:endParaRPr/>
          </a:p>
        </p:txBody>
      </p:sp>
      <p:sp>
        <p:nvSpPr>
          <p:cNvPr id="1033" name="Google Shape;1033;p100"/>
          <p:cNvSpPr txBox="1"/>
          <p:nvPr/>
        </p:nvSpPr>
        <p:spPr>
          <a:xfrm>
            <a:off x="3565325" y="1440100"/>
            <a:ext cx="25797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§6.6.5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§6.8.5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hile (x) is executed if x ≠ 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and for behave the same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4" name="Google Shape;103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25" y="1233091"/>
            <a:ext cx="309562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00"/>
          <p:cNvSpPr txBox="1"/>
          <p:nvPr/>
        </p:nvSpPr>
        <p:spPr>
          <a:xfrm>
            <a:off x="2909375" y="4202875"/>
            <a:ext cx="389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See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Slide “NULL POINTERS”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6" name="Google Shape;1036;p100"/>
          <p:cNvSpPr/>
          <p:nvPr/>
        </p:nvSpPr>
        <p:spPr>
          <a:xfrm>
            <a:off x="2158925" y="4236625"/>
            <a:ext cx="582000" cy="324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01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CONDITIONS</a:t>
            </a:r>
            <a:endParaRPr/>
          </a:p>
        </p:txBody>
      </p:sp>
      <p:pic>
        <p:nvPicPr>
          <p:cNvPr id="1042" name="Google Shape;104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00" y="1904991"/>
            <a:ext cx="2105025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01"/>
          <p:cNvSpPr txBox="1"/>
          <p:nvPr/>
        </p:nvSpPr>
        <p:spPr>
          <a:xfrm>
            <a:off x="6256000" y="2029025"/>
            <a:ext cx="28881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(char[]){0} is added in C99 → §6.5.2.5, “Compound literals”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array has a static lifetime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C99 §6.5.2.5/9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4" name="Google Shape;1044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175" y="1585916"/>
            <a:ext cx="2352675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101"/>
          <p:cNvSpPr/>
          <p:nvPr/>
        </p:nvSpPr>
        <p:spPr>
          <a:xfrm rot="-5400000">
            <a:off x="2867025" y="2089198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02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≠ </a:t>
            </a:r>
            <a:r>
              <a:rPr lang="en"/>
              <a:t>IF</a:t>
            </a:r>
            <a:r>
              <a:rPr lang="en"/>
              <a:t> … ELSE</a:t>
            </a:r>
            <a:endParaRPr/>
          </a:p>
        </p:txBody>
      </p:sp>
      <p:pic>
        <p:nvPicPr>
          <p:cNvPr id="1051" name="Google Shape;105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900" y="1836576"/>
            <a:ext cx="3787600" cy="169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02"/>
          <p:cNvSpPr txBox="1"/>
          <p:nvPr/>
        </p:nvSpPr>
        <p:spPr>
          <a:xfrm>
            <a:off x="3834625" y="1983000"/>
            <a:ext cx="845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≠</a:t>
            </a:r>
            <a:endParaRPr sz="7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3" name="Google Shape;1053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625" y="1525325"/>
            <a:ext cx="3675000" cy="228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03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≠ </a:t>
            </a:r>
            <a:r>
              <a:rPr lang="en"/>
              <a:t>IF … ELSE</a:t>
            </a:r>
            <a:endParaRPr/>
          </a:p>
        </p:txBody>
      </p:sp>
      <p:pic>
        <p:nvPicPr>
          <p:cNvPr id="1059" name="Google Shape;105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00" y="1424413"/>
            <a:ext cx="3689675" cy="22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03"/>
          <p:cNvSpPr txBox="1"/>
          <p:nvPr/>
        </p:nvSpPr>
        <p:spPr>
          <a:xfrm>
            <a:off x="4767850" y="1535075"/>
            <a:ext cx="36555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./a.out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Displays “No argument”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Goes to “case 2”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Displays argv[1] even if </a:t>
            </a: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it’s NULL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(%s expects a </a:t>
            </a: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non-NULL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char*)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Undefined behavior !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1" name="Google Shape;1061;p103"/>
          <p:cNvSpPr txBox="1"/>
          <p:nvPr/>
        </p:nvSpPr>
        <p:spPr>
          <a:xfrm>
            <a:off x="3475600" y="3518100"/>
            <a:ext cx="51147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practice, there’s no crash, as printf is often implemented to handle NULL with %s. “Real” output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argument.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Arg: '(null)'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2" name="Google Shape;1062;p103"/>
          <p:cNvSpPr txBox="1"/>
          <p:nvPr/>
        </p:nvSpPr>
        <p:spPr>
          <a:xfrm>
            <a:off x="129800" y="3850275"/>
            <a:ext cx="29115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Explanation of the undefined behavior on StackOverflow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§7.1.7, §7.9.6.1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§7.1.4/1, §7.19.6.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1/8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(printf’s %s specifier)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04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≠ </a:t>
            </a:r>
            <a:r>
              <a:rPr lang="en"/>
              <a:t>IF … ELSE</a:t>
            </a:r>
            <a:endParaRPr/>
          </a:p>
        </p:txBody>
      </p:sp>
      <p:sp>
        <p:nvSpPr>
          <p:cNvPr id="1068" name="Google Shape;1068;p104"/>
          <p:cNvSpPr txBox="1"/>
          <p:nvPr/>
        </p:nvSpPr>
        <p:spPr>
          <a:xfrm>
            <a:off x="4767850" y="1535075"/>
            <a:ext cx="36555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./a.out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Displays “No argument”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Goes to “case 2”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Displays argv[1] even if </a:t>
            </a: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it’s NULL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(puts expects a </a:t>
            </a: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non-NULL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char*)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Undefined behavior !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9" name="Google Shape;1069;p104"/>
          <p:cNvSpPr txBox="1"/>
          <p:nvPr/>
        </p:nvSpPr>
        <p:spPr>
          <a:xfrm>
            <a:off x="3301375" y="3518100"/>
            <a:ext cx="51147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also have an undefined behavior with puts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which results in a crash (segfault), as puts usually doesn’t handle NULL.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0" name="Google Shape;107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00" y="1535075"/>
            <a:ext cx="3046475" cy="23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04"/>
          <p:cNvSpPr txBox="1"/>
          <p:nvPr/>
        </p:nvSpPr>
        <p:spPr>
          <a:xfrm>
            <a:off x="254900" y="4087200"/>
            <a:ext cx="222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§7.1.7, §7.9.7.10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§7.1.4/1, §7.19.7.10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325" y="1250613"/>
            <a:ext cx="2705300" cy="35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88" y="1353213"/>
            <a:ext cx="1647825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2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 MAP/</a:t>
            </a:r>
            <a:r>
              <a:rPr lang="en">
                <a:solidFill>
                  <a:schemeClr val="lt2"/>
                </a:solidFill>
              </a:rPr>
              <a:t>DICTIONARY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I</a:t>
            </a:r>
            <a:r>
              <a:rPr lang="en">
                <a:solidFill>
                  <a:schemeClr val="accent1"/>
                </a:solidFill>
              </a:rPr>
              <a:t>N C99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51" name="Google Shape;351;p42"/>
          <p:cNvSpPr/>
          <p:nvPr/>
        </p:nvSpPr>
        <p:spPr>
          <a:xfrm>
            <a:off x="3424175" y="2954625"/>
            <a:ext cx="1264200" cy="447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42"/>
          <p:cNvSpPr txBox="1"/>
          <p:nvPr/>
        </p:nvSpPr>
        <p:spPr>
          <a:xfrm>
            <a:off x="7447950" y="1553150"/>
            <a:ext cx="570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42"/>
          <p:cNvSpPr txBox="1"/>
          <p:nvPr/>
        </p:nvSpPr>
        <p:spPr>
          <a:xfrm>
            <a:off x="1856575" y="1856550"/>
            <a:ext cx="14232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3 (dictionary)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05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≠ </a:t>
            </a:r>
            <a:r>
              <a:rPr lang="en"/>
              <a:t>IF … ELSE</a:t>
            </a:r>
            <a:endParaRPr/>
          </a:p>
        </p:txBody>
      </p:sp>
      <p:sp>
        <p:nvSpPr>
          <p:cNvPr id="1077" name="Google Shape;1077;p105"/>
          <p:cNvSpPr txBox="1"/>
          <p:nvPr/>
        </p:nvSpPr>
        <p:spPr>
          <a:xfrm>
            <a:off x="3834625" y="1939650"/>
            <a:ext cx="845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=</a:t>
            </a:r>
            <a:endParaRPr sz="7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8" name="Google Shape;107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25" y="1525325"/>
            <a:ext cx="3675000" cy="228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800" y="1359166"/>
            <a:ext cx="2809875" cy="34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105"/>
          <p:cNvSpPr/>
          <p:nvPr/>
        </p:nvSpPr>
        <p:spPr>
          <a:xfrm>
            <a:off x="5237400" y="1524275"/>
            <a:ext cx="1423200" cy="37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1" name="Google Shape;1081;p105"/>
          <p:cNvSpPr/>
          <p:nvPr/>
        </p:nvSpPr>
        <p:spPr>
          <a:xfrm>
            <a:off x="4918800" y="2998675"/>
            <a:ext cx="1958400" cy="548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2" name="Google Shape;1082;p105"/>
          <p:cNvSpPr/>
          <p:nvPr/>
        </p:nvSpPr>
        <p:spPr>
          <a:xfrm>
            <a:off x="5237400" y="1899875"/>
            <a:ext cx="1914300" cy="368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3" name="Google Shape;1083;p105"/>
          <p:cNvSpPr/>
          <p:nvPr/>
        </p:nvSpPr>
        <p:spPr>
          <a:xfrm>
            <a:off x="4918800" y="3706775"/>
            <a:ext cx="2831700" cy="375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4" name="Google Shape;1084;p105"/>
          <p:cNvSpPr/>
          <p:nvPr/>
        </p:nvSpPr>
        <p:spPr>
          <a:xfrm>
            <a:off x="5237400" y="2268575"/>
            <a:ext cx="1148700" cy="5484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5" name="Google Shape;1085;p105"/>
          <p:cNvSpPr/>
          <p:nvPr/>
        </p:nvSpPr>
        <p:spPr>
          <a:xfrm>
            <a:off x="4918800" y="4277175"/>
            <a:ext cx="1148700" cy="5067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6" name="Google Shape;1086;p105"/>
          <p:cNvSpPr/>
          <p:nvPr/>
        </p:nvSpPr>
        <p:spPr>
          <a:xfrm>
            <a:off x="4572000" y="3389475"/>
            <a:ext cx="302400" cy="1394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87" name="Google Shape;1087;p105"/>
          <p:cNvCxnSpPr/>
          <p:nvPr/>
        </p:nvCxnSpPr>
        <p:spPr>
          <a:xfrm>
            <a:off x="1128775" y="2376175"/>
            <a:ext cx="576300" cy="6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p105"/>
          <p:cNvCxnSpPr/>
          <p:nvPr/>
        </p:nvCxnSpPr>
        <p:spPr>
          <a:xfrm>
            <a:off x="5237400" y="3431275"/>
            <a:ext cx="686400" cy="1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9" name="Google Shape;1089;p105"/>
          <p:cNvSpPr/>
          <p:nvPr/>
        </p:nvSpPr>
        <p:spPr>
          <a:xfrm>
            <a:off x="7050900" y="3204950"/>
            <a:ext cx="1024500" cy="14676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0" name="Google Shape;1090;p105"/>
          <p:cNvSpPr txBox="1"/>
          <p:nvPr/>
        </p:nvSpPr>
        <p:spPr>
          <a:xfrm>
            <a:off x="159625" y="3810875"/>
            <a:ext cx="33519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Duff's Device : an old technique abusing switch to improve performances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Coroutines with Duff's Device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1" name="Google Shape;1091;p105"/>
          <p:cNvSpPr txBox="1"/>
          <p:nvPr/>
        </p:nvSpPr>
        <p:spPr>
          <a:xfrm>
            <a:off x="1777100" y="2340575"/>
            <a:ext cx="15531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“Fallthrough”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06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</a:t>
            </a:r>
            <a:endParaRPr/>
          </a:p>
        </p:txBody>
      </p:sp>
      <p:pic>
        <p:nvPicPr>
          <p:cNvPr id="1097" name="Google Shape;109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00" y="2808348"/>
            <a:ext cx="2115950" cy="14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06"/>
          <p:cNvSpPr/>
          <p:nvPr/>
        </p:nvSpPr>
        <p:spPr>
          <a:xfrm rot="-5400000">
            <a:off x="3661825" y="3051423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9" name="Google Shape;1099;p106"/>
          <p:cNvSpPr txBox="1"/>
          <p:nvPr/>
        </p:nvSpPr>
        <p:spPr>
          <a:xfrm>
            <a:off x="4613525" y="3310177"/>
            <a:ext cx="16761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Doesn’t display anything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0" name="Google Shape;1100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310" y="1342516"/>
            <a:ext cx="2428875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106"/>
          <p:cNvSpPr/>
          <p:nvPr/>
        </p:nvSpPr>
        <p:spPr>
          <a:xfrm rot="-5400000">
            <a:off x="3661825" y="1483860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2" name="Google Shape;1102;p106"/>
          <p:cNvSpPr txBox="1"/>
          <p:nvPr/>
        </p:nvSpPr>
        <p:spPr>
          <a:xfrm>
            <a:off x="4613525" y="1742588"/>
            <a:ext cx="1676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Displays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“Hello”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03" name="Google Shape;1103;p106"/>
          <p:cNvCxnSpPr/>
          <p:nvPr/>
        </p:nvCxnSpPr>
        <p:spPr>
          <a:xfrm flipH="1" rot="10800000">
            <a:off x="1317800" y="2222875"/>
            <a:ext cx="489900" cy="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4" name="Google Shape;1104;p106"/>
          <p:cNvSpPr txBox="1"/>
          <p:nvPr/>
        </p:nvSpPr>
        <p:spPr>
          <a:xfrm>
            <a:off x="6077250" y="2223475"/>
            <a:ext cx="30276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§6.6.4.2 (Semantics, “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no converted case constant…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§6.8.4.2/5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07"/>
          <p:cNvSpPr txBox="1"/>
          <p:nvPr>
            <p:ph type="title"/>
          </p:nvPr>
        </p:nvSpPr>
        <p:spPr>
          <a:xfrm>
            <a:off x="260575" y="626325"/>
            <a:ext cx="83298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 AND CONTINUE</a:t>
            </a:r>
            <a:r>
              <a:rPr lang="en">
                <a:solidFill>
                  <a:schemeClr val="dk2"/>
                </a:solidFill>
              </a:rPr>
              <a:t> ARE THE SAME</a:t>
            </a:r>
            <a:endParaRPr/>
          </a:p>
        </p:txBody>
      </p:sp>
      <p:pic>
        <p:nvPicPr>
          <p:cNvPr id="1110" name="Google Shape;111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888" y="1430003"/>
            <a:ext cx="3912825" cy="27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107"/>
          <p:cNvSpPr/>
          <p:nvPr/>
        </p:nvSpPr>
        <p:spPr>
          <a:xfrm>
            <a:off x="3553450" y="2435200"/>
            <a:ext cx="2644800" cy="128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2" name="Google Shape;1112;p107"/>
          <p:cNvSpPr/>
          <p:nvPr/>
        </p:nvSpPr>
        <p:spPr>
          <a:xfrm rot="10800000">
            <a:off x="3756350" y="3438700"/>
            <a:ext cx="1134300" cy="202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3" name="Google Shape;1113;p107"/>
          <p:cNvSpPr/>
          <p:nvPr/>
        </p:nvSpPr>
        <p:spPr>
          <a:xfrm flipH="1" rot="10800000">
            <a:off x="3157450" y="2470550"/>
            <a:ext cx="815700" cy="433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4" name="Google Shape;1114;p107"/>
          <p:cNvSpPr/>
          <p:nvPr/>
        </p:nvSpPr>
        <p:spPr>
          <a:xfrm flipH="1">
            <a:off x="4948450" y="2470650"/>
            <a:ext cx="1849500" cy="202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5" name="Google Shape;1115;p107"/>
          <p:cNvSpPr txBox="1"/>
          <p:nvPr/>
        </p:nvSpPr>
        <p:spPr>
          <a:xfrm>
            <a:off x="6833925" y="2391150"/>
            <a:ext cx="21528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while(0)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false condition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we don’t re-enter in the loop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we exit the switch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6" name="Google Shape;1116;p107"/>
          <p:cNvSpPr txBox="1"/>
          <p:nvPr/>
        </p:nvSpPr>
        <p:spPr>
          <a:xfrm>
            <a:off x="5800875" y="4276625"/>
            <a:ext cx="334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Another question I asked about this on StackOverflow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08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CURLY BRACKETS</a:t>
            </a:r>
            <a:r>
              <a:rPr lang="en">
                <a:solidFill>
                  <a:schemeClr val="dk2"/>
                </a:solidFill>
              </a:rPr>
              <a:t> ARE USELESS</a:t>
            </a:r>
            <a:endParaRPr/>
          </a:p>
        </p:txBody>
      </p:sp>
      <p:pic>
        <p:nvPicPr>
          <p:cNvPr id="1122" name="Google Shape;112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175" y="1412750"/>
            <a:ext cx="3050575" cy="1020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875" y="3665941"/>
            <a:ext cx="544830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875" y="1260641"/>
            <a:ext cx="36290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1925" y="2571750"/>
            <a:ext cx="51054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108"/>
          <p:cNvSpPr txBox="1"/>
          <p:nvPr/>
        </p:nvSpPr>
        <p:spPr>
          <a:xfrm>
            <a:off x="50" y="4822800"/>
            <a:ext cx="91440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§B.2.3, C99 §A.2.3 ⇒ if/else/while… expects a </a:t>
            </a: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statement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which may be an </a:t>
            </a: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expression-statement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which may just be a single semicolon ;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500" y="1972800"/>
            <a:ext cx="4492699" cy="21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45524"/>
            <a:ext cx="4535946" cy="1745313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10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GOLF* -</a:t>
            </a:r>
            <a:r>
              <a:rPr lang="en">
                <a:solidFill>
                  <a:schemeClr val="dk2"/>
                </a:solidFill>
              </a:rPr>
              <a:t> PRINTING ARGV</a:t>
            </a:r>
            <a:endParaRPr/>
          </a:p>
        </p:txBody>
      </p:sp>
      <p:pic>
        <p:nvPicPr>
          <p:cNvPr id="1134" name="Google Shape;1134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5050" y="1666991"/>
            <a:ext cx="477202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109"/>
          <p:cNvSpPr txBox="1"/>
          <p:nvPr/>
        </p:nvSpPr>
        <p:spPr>
          <a:xfrm>
            <a:off x="708650" y="1387000"/>
            <a:ext cx="1162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C89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6" name="Google Shape;1136;p109"/>
          <p:cNvSpPr/>
          <p:nvPr/>
        </p:nvSpPr>
        <p:spPr>
          <a:xfrm rot="-5400000">
            <a:off x="3856850" y="2870860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7" name="Google Shape;1137;p109"/>
          <p:cNvSpPr txBox="1"/>
          <p:nvPr/>
        </p:nvSpPr>
        <p:spPr>
          <a:xfrm>
            <a:off x="507575" y="4538525"/>
            <a:ext cx="8412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 golf : challenge to make a code (very) short, using as few characters/bytes as possible.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8" name="Google Shape;1138;p109"/>
          <p:cNvSpPr txBox="1"/>
          <p:nvPr/>
        </p:nvSpPr>
        <p:spPr>
          <a:xfrm>
            <a:off x="7395300" y="2648850"/>
            <a:ext cx="16356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§5.1.2.2.1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§5.1.2.2.1/2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110" title="ArgvAnim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11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r>
              <a:rPr lang="en">
                <a:solidFill>
                  <a:schemeClr val="dk2"/>
                </a:solidFill>
              </a:rPr>
              <a:t>[ARRAY]</a:t>
            </a:r>
            <a:endParaRPr/>
          </a:p>
        </p:txBody>
      </p:sp>
      <p:pic>
        <p:nvPicPr>
          <p:cNvPr id="1149" name="Google Shape;114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75" y="1938324"/>
            <a:ext cx="2975800" cy="144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175" y="2211438"/>
            <a:ext cx="3153150" cy="7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111"/>
          <p:cNvSpPr/>
          <p:nvPr/>
        </p:nvSpPr>
        <p:spPr>
          <a:xfrm>
            <a:off x="3580150" y="2269000"/>
            <a:ext cx="1685100" cy="788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2" name="Google Shape;1152;p111"/>
          <p:cNvSpPr txBox="1"/>
          <p:nvPr/>
        </p:nvSpPr>
        <p:spPr>
          <a:xfrm>
            <a:off x="6363725" y="4137250"/>
            <a:ext cx="2427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§6.3.2.1 (Semantics)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§6.5.2.1/2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12"/>
          <p:cNvSpPr txBox="1"/>
          <p:nvPr>
            <p:ph type="title"/>
          </p:nvPr>
        </p:nvSpPr>
        <p:spPr>
          <a:xfrm>
            <a:off x="0" y="6263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CLASSES… </a:t>
            </a:r>
            <a:r>
              <a:rPr lang="en">
                <a:solidFill>
                  <a:schemeClr val="dk2"/>
                </a:solidFill>
              </a:rPr>
              <a:t>STORAGE </a:t>
            </a:r>
            <a:r>
              <a:rPr lang="en"/>
              <a:t>CLASSES !</a:t>
            </a:r>
            <a:endParaRPr/>
          </a:p>
        </p:txBody>
      </p:sp>
      <p:graphicFrame>
        <p:nvGraphicFramePr>
          <p:cNvPr id="1158" name="Google Shape;1158;p112"/>
          <p:cNvGraphicFramePr/>
          <p:nvPr/>
        </p:nvGraphicFramePr>
        <p:xfrm>
          <a:off x="26622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{0289B292-A99A-40AF-B5E8-17F2F0FC37B5}</a:tableStyleId>
              </a:tblPr>
              <a:tblGrid>
                <a:gridCol w="2001350"/>
                <a:gridCol w="618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Storage class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Description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typedef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Type alias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extern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Symbol defined somewhere else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Alive from the beginning to </a:t>
                      </a:r>
                      <a:r>
                        <a:rPr lang="en"/>
                        <a:t>the end of the program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auto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Automatic storage (in the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stack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register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(Potentially) stored in a register.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Non-</a:t>
                      </a:r>
                      <a:r>
                        <a:rPr lang="en"/>
                        <a:t>addressable</a:t>
                      </a:r>
                      <a:r>
                        <a:rPr lang="en"/>
                        <a:t> (cannot get the address of a register variable)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59" name="Google Shape;1159;p112"/>
          <p:cNvSpPr txBox="1"/>
          <p:nvPr/>
        </p:nvSpPr>
        <p:spPr>
          <a:xfrm>
            <a:off x="238400" y="4226050"/>
            <a:ext cx="11052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§6.5.1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0" name="Google Shape;1160;p112"/>
          <p:cNvSpPr txBox="1"/>
          <p:nvPr/>
        </p:nvSpPr>
        <p:spPr>
          <a:xfrm>
            <a:off x="2267575" y="4074300"/>
            <a:ext cx="63717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Affects how a symbol is stored/linked.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Except </a:t>
            </a: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typedef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which is a storage class only for convenience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C89 §6.5.1 (Semantics, 1st paragraph), C99 §6.7.1/3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13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 </a:t>
            </a:r>
            <a:r>
              <a:rPr lang="en">
                <a:solidFill>
                  <a:schemeClr val="dk2"/>
                </a:solidFill>
              </a:rPr>
              <a:t>CONST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VS</a:t>
            </a:r>
            <a:r>
              <a:rPr lang="en">
                <a:solidFill>
                  <a:schemeClr val="dk2"/>
                </a:solidFill>
              </a:rPr>
              <a:t> CONST </a:t>
            </a:r>
            <a:r>
              <a:rPr lang="en"/>
              <a:t>INT </a:t>
            </a:r>
            <a:r>
              <a:rPr lang="en">
                <a:solidFill>
                  <a:schemeClr val="dk2"/>
                </a:solidFill>
              </a:rPr>
              <a:t>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66" name="Google Shape;1166;p113"/>
          <p:cNvSpPr txBox="1"/>
          <p:nvPr/>
        </p:nvSpPr>
        <p:spPr>
          <a:xfrm>
            <a:off x="8083675" y="4240500"/>
            <a:ext cx="10257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67" name="Google Shape;1167;p113"/>
          <p:cNvPicPr preferRelativeResize="0"/>
          <p:nvPr/>
        </p:nvPicPr>
        <p:blipFill rotWithShape="1">
          <a:blip r:embed="rId3">
            <a:alphaModFix/>
          </a:blip>
          <a:srcRect b="45208" l="0" r="0" t="0"/>
          <a:stretch/>
        </p:blipFill>
        <p:spPr>
          <a:xfrm>
            <a:off x="0" y="1073925"/>
            <a:ext cx="4983925" cy="203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113"/>
          <p:cNvSpPr txBox="1"/>
          <p:nvPr/>
        </p:nvSpPr>
        <p:spPr>
          <a:xfrm>
            <a:off x="2220850" y="1191975"/>
            <a:ext cx="2351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(simplified extract)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9" name="Google Shape;1169;p113"/>
          <p:cNvSpPr/>
          <p:nvPr/>
        </p:nvSpPr>
        <p:spPr>
          <a:xfrm>
            <a:off x="4854550" y="2420050"/>
            <a:ext cx="491100" cy="22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0" name="Google Shape;1170;p113"/>
          <p:cNvSpPr txBox="1"/>
          <p:nvPr/>
        </p:nvSpPr>
        <p:spPr>
          <a:xfrm>
            <a:off x="5389125" y="2290050"/>
            <a:ext cx="33303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Storage class : extern, static…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1" name="Google Shape;1171;p113"/>
          <p:cNvSpPr/>
          <p:nvPr/>
        </p:nvSpPr>
        <p:spPr>
          <a:xfrm>
            <a:off x="4326450" y="2687300"/>
            <a:ext cx="491100" cy="22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2" name="Google Shape;1172;p113"/>
          <p:cNvSpPr txBox="1"/>
          <p:nvPr/>
        </p:nvSpPr>
        <p:spPr>
          <a:xfrm>
            <a:off x="4854550" y="2571750"/>
            <a:ext cx="3958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(Non pointer) type : int, float, char, void...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3" name="Google Shape;1173;p113"/>
          <p:cNvSpPr/>
          <p:nvPr/>
        </p:nvSpPr>
        <p:spPr>
          <a:xfrm>
            <a:off x="4326450" y="2911100"/>
            <a:ext cx="491100" cy="22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4" name="Google Shape;1174;p113"/>
          <p:cNvSpPr txBox="1"/>
          <p:nvPr/>
        </p:nvSpPr>
        <p:spPr>
          <a:xfrm>
            <a:off x="4817550" y="2799050"/>
            <a:ext cx="41253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 qualifier: const, volatile, restrict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5" name="Google Shape;1175;p113"/>
          <p:cNvSpPr/>
          <p:nvPr/>
        </p:nvSpPr>
        <p:spPr>
          <a:xfrm>
            <a:off x="4754100" y="1992513"/>
            <a:ext cx="491100" cy="22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6" name="Google Shape;1176;p113"/>
          <p:cNvSpPr/>
          <p:nvPr/>
        </p:nvSpPr>
        <p:spPr>
          <a:xfrm>
            <a:off x="3041300" y="1928825"/>
            <a:ext cx="1530600" cy="281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7" name="Google Shape;1177;p113"/>
          <p:cNvSpPr txBox="1"/>
          <p:nvPr/>
        </p:nvSpPr>
        <p:spPr>
          <a:xfrm>
            <a:off x="5245200" y="1891075"/>
            <a:ext cx="24060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Pointer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and/or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‘= value’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8" name="Google Shape;1178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87300"/>
            <a:ext cx="194310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113"/>
          <p:cNvSpPr txBox="1"/>
          <p:nvPr/>
        </p:nvSpPr>
        <p:spPr>
          <a:xfrm>
            <a:off x="2124400" y="2911100"/>
            <a:ext cx="822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0" name="Google Shape;1180;p113"/>
          <p:cNvSpPr txBox="1"/>
          <p:nvPr/>
        </p:nvSpPr>
        <p:spPr>
          <a:xfrm>
            <a:off x="2775550" y="3792900"/>
            <a:ext cx="1025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1" name="Google Shape;1181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0475" y="3787863"/>
            <a:ext cx="20383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113"/>
          <p:cNvSpPr txBox="1"/>
          <p:nvPr/>
        </p:nvSpPr>
        <p:spPr>
          <a:xfrm>
            <a:off x="3624175" y="3404713"/>
            <a:ext cx="822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{</a:t>
            </a:r>
            <a:endParaRPr sz="6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14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 </a:t>
            </a:r>
            <a:r>
              <a:rPr lang="en">
                <a:solidFill>
                  <a:schemeClr val="dk2"/>
                </a:solidFill>
              </a:rPr>
              <a:t>CONST </a:t>
            </a:r>
            <a:r>
              <a:rPr lang="en"/>
              <a:t>VS</a:t>
            </a:r>
            <a:r>
              <a:rPr lang="en">
                <a:solidFill>
                  <a:schemeClr val="dk2"/>
                </a:solidFill>
              </a:rPr>
              <a:t> CONST </a:t>
            </a:r>
            <a:r>
              <a:rPr lang="en"/>
              <a:t>INT </a:t>
            </a:r>
            <a:r>
              <a:rPr lang="en">
                <a:solidFill>
                  <a:schemeClr val="dk2"/>
                </a:solidFill>
              </a:rPr>
              <a:t>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88" name="Google Shape;1188;p114"/>
          <p:cNvSpPr txBox="1"/>
          <p:nvPr/>
        </p:nvSpPr>
        <p:spPr>
          <a:xfrm>
            <a:off x="0" y="1509825"/>
            <a:ext cx="48675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Backward compatibility !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Nothing changed for </a:t>
            </a:r>
            <a:r>
              <a:rPr lang="en" sz="21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34 years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 *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9" name="Google Shape;118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87300"/>
            <a:ext cx="194310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14"/>
          <p:cNvSpPr txBox="1"/>
          <p:nvPr/>
        </p:nvSpPr>
        <p:spPr>
          <a:xfrm>
            <a:off x="2124400" y="2911100"/>
            <a:ext cx="822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1" name="Google Shape;1191;p114"/>
          <p:cNvSpPr txBox="1"/>
          <p:nvPr/>
        </p:nvSpPr>
        <p:spPr>
          <a:xfrm>
            <a:off x="2775550" y="3792900"/>
            <a:ext cx="1025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2" name="Google Shape;1192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0475" y="3787863"/>
            <a:ext cx="20383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14"/>
          <p:cNvSpPr txBox="1"/>
          <p:nvPr/>
        </p:nvSpPr>
        <p:spPr>
          <a:xfrm>
            <a:off x="3624175" y="3404713"/>
            <a:ext cx="822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{</a:t>
            </a:r>
            <a:endParaRPr sz="6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194" name="Google Shape;1194;p114"/>
          <p:cNvGraphicFramePr/>
          <p:nvPr/>
        </p:nvGraphicFramePr>
        <p:xfrm>
          <a:off x="4906550" y="130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{0289B292-A99A-40AF-B5E8-17F2F0FC37B5}</a:tableStyleId>
              </a:tblPr>
              <a:tblGrid>
                <a:gridCol w="1385500"/>
                <a:gridCol w="964375"/>
                <a:gridCol w="929700"/>
                <a:gridCol w="957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Allows a non-leading storage class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§6.5 (Syntax)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§6.7/1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§6.7.1/1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States this feature is obsolescent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§6.9.3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§6.11.5/1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§6.11.6/1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95" name="Google Shape;1195;p114"/>
          <p:cNvSpPr txBox="1"/>
          <p:nvPr/>
        </p:nvSpPr>
        <p:spPr>
          <a:xfrm>
            <a:off x="6292050" y="3693625"/>
            <a:ext cx="2852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specific point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hasn’t changed.</a:t>
            </a:r>
            <a:b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Even if C evolves slower than other languages, C23 modernized the language a lot.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25" y="1914750"/>
            <a:ext cx="7029450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3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--</a:t>
            </a:r>
            <a:r>
              <a:rPr lang="en">
                <a:solidFill>
                  <a:schemeClr val="dk2"/>
                </a:solidFill>
              </a:rPr>
              <a:t>HELP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60" name="Google Shape;360;p43"/>
          <p:cNvPicPr preferRelativeResize="0"/>
          <p:nvPr/>
        </p:nvPicPr>
        <p:blipFill rotWithShape="1">
          <a:blip r:embed="rId4">
            <a:alphaModFix/>
          </a:blip>
          <a:srcRect b="0" l="0" r="16756" t="0"/>
          <a:stretch/>
        </p:blipFill>
        <p:spPr>
          <a:xfrm>
            <a:off x="4439500" y="1488200"/>
            <a:ext cx="4612201" cy="14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00" y="1340516"/>
            <a:ext cx="4272800" cy="29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115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CREATE AN </a:t>
            </a:r>
            <a:r>
              <a:rPr lang="en">
                <a:solidFill>
                  <a:schemeClr val="dk2"/>
                </a:solidFill>
              </a:rPr>
              <a:t>ARRAY</a:t>
            </a:r>
            <a:r>
              <a:rPr lang="en">
                <a:solidFill>
                  <a:schemeClr val="dk2"/>
                </a:solidFill>
              </a:rPr>
              <a:t> ?</a:t>
            </a:r>
            <a:endParaRPr/>
          </a:p>
        </p:txBody>
      </p:sp>
      <p:sp>
        <p:nvSpPr>
          <p:cNvPr id="1202" name="Google Shape;1202;p115"/>
          <p:cNvSpPr/>
          <p:nvPr/>
        </p:nvSpPr>
        <p:spPr>
          <a:xfrm rot="5400000">
            <a:off x="3458475" y="2193823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3" name="Google Shape;1203;p115"/>
          <p:cNvSpPr txBox="1"/>
          <p:nvPr/>
        </p:nvSpPr>
        <p:spPr>
          <a:xfrm>
            <a:off x="4572000" y="2439575"/>
            <a:ext cx="33114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Fixed size, known at compile-time.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§6.5.4.2 (Constraints)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§6.7.5.2/1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4" name="Google Shape;1204;p115"/>
          <p:cNvSpPr/>
          <p:nvPr/>
        </p:nvSpPr>
        <p:spPr>
          <a:xfrm rot="5400000">
            <a:off x="5394475" y="3558748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5" name="Google Shape;1205;p115"/>
          <p:cNvSpPr txBox="1"/>
          <p:nvPr/>
        </p:nvSpPr>
        <p:spPr>
          <a:xfrm>
            <a:off x="6437150" y="3666150"/>
            <a:ext cx="27069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size is unknown at compile time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(here, relies on an user input).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§7.10.3.3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§7.20.3.3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6" name="Google Shape;1206;p115"/>
          <p:cNvSpPr txBox="1"/>
          <p:nvPr/>
        </p:nvSpPr>
        <p:spPr>
          <a:xfrm>
            <a:off x="1354800" y="2859250"/>
            <a:ext cx="10485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Google Shape;121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00" y="1340516"/>
            <a:ext cx="4272800" cy="29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116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VLAs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13" name="Google Shape;1213;p116"/>
          <p:cNvSpPr txBox="1"/>
          <p:nvPr/>
        </p:nvSpPr>
        <p:spPr>
          <a:xfrm>
            <a:off x="1354800" y="2859250"/>
            <a:ext cx="14868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?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4" name="Google Shape;1214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212" y="1676275"/>
            <a:ext cx="2240825" cy="23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16"/>
          <p:cNvSpPr/>
          <p:nvPr/>
        </p:nvSpPr>
        <p:spPr>
          <a:xfrm rot="-5400000">
            <a:off x="3683575" y="2224788"/>
            <a:ext cx="771000" cy="1212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6" name="Google Shape;1216;p116"/>
          <p:cNvSpPr/>
          <p:nvPr/>
        </p:nvSpPr>
        <p:spPr>
          <a:xfrm rot="5400000">
            <a:off x="7357775" y="2486700"/>
            <a:ext cx="303000" cy="473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7" name="Google Shape;1217;p116"/>
          <p:cNvSpPr/>
          <p:nvPr/>
        </p:nvSpPr>
        <p:spPr>
          <a:xfrm rot="5400000">
            <a:off x="7128175" y="2672650"/>
            <a:ext cx="303000" cy="960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8" name="Google Shape;1218;p116"/>
          <p:cNvSpPr txBox="1"/>
          <p:nvPr/>
        </p:nvSpPr>
        <p:spPr>
          <a:xfrm>
            <a:off x="7801750" y="2516700"/>
            <a:ext cx="13422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Unknown size at compile-time.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§6.7.5.2/4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17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SIZEOF</a:t>
            </a:r>
            <a:endParaRPr/>
          </a:p>
        </p:txBody>
      </p:sp>
      <p:pic>
        <p:nvPicPr>
          <p:cNvPr id="1224" name="Google Shape;1224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25" y="1255216"/>
            <a:ext cx="32194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25" y="2830929"/>
            <a:ext cx="44196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117"/>
          <p:cNvSpPr/>
          <p:nvPr/>
        </p:nvSpPr>
        <p:spPr>
          <a:xfrm rot="-5400000">
            <a:off x="4976875" y="1234922"/>
            <a:ext cx="579600" cy="90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7" name="Google Shape;1227;p117"/>
          <p:cNvSpPr txBox="1"/>
          <p:nvPr/>
        </p:nvSpPr>
        <p:spPr>
          <a:xfrm>
            <a:off x="6010375" y="1358125"/>
            <a:ext cx="23118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 (may vary across different systems)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28" name="Google Shape;1228;p117"/>
          <p:cNvCxnSpPr/>
          <p:nvPr/>
        </p:nvCxnSpPr>
        <p:spPr>
          <a:xfrm>
            <a:off x="2882375" y="3749275"/>
            <a:ext cx="1514400" cy="2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9" name="Google Shape;1229;p117"/>
          <p:cNvSpPr/>
          <p:nvPr/>
        </p:nvSpPr>
        <p:spPr>
          <a:xfrm rot="-5400000">
            <a:off x="4976875" y="3041622"/>
            <a:ext cx="579600" cy="90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0" name="Google Shape;1230;p117"/>
          <p:cNvSpPr txBox="1"/>
          <p:nvPr/>
        </p:nvSpPr>
        <p:spPr>
          <a:xfrm>
            <a:off x="6010375" y="3206475"/>
            <a:ext cx="14232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???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1" name="Google Shape;1231;p117"/>
          <p:cNvSpPr txBox="1"/>
          <p:nvPr/>
        </p:nvSpPr>
        <p:spPr>
          <a:xfrm>
            <a:off x="240725" y="4406650"/>
            <a:ext cx="1480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§6.5.3.4/2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18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SIZEOF</a:t>
            </a:r>
            <a:endParaRPr/>
          </a:p>
        </p:txBody>
      </p:sp>
      <p:sp>
        <p:nvSpPr>
          <p:cNvPr id="1237" name="Google Shape;1237;p118"/>
          <p:cNvSpPr txBox="1"/>
          <p:nvPr/>
        </p:nvSpPr>
        <p:spPr>
          <a:xfrm>
            <a:off x="240725" y="4406650"/>
            <a:ext cx="1480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§6.5.3.4/2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8" name="Google Shape;123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25" y="1241654"/>
            <a:ext cx="44196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0975" y="2853625"/>
            <a:ext cx="447675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18"/>
          <p:cNvSpPr/>
          <p:nvPr/>
        </p:nvSpPr>
        <p:spPr>
          <a:xfrm flipH="1" rot="10800000">
            <a:off x="2942500" y="2142700"/>
            <a:ext cx="729600" cy="579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1" name="Google Shape;1241;p118"/>
          <p:cNvSpPr txBox="1"/>
          <p:nvPr/>
        </p:nvSpPr>
        <p:spPr>
          <a:xfrm>
            <a:off x="3900975" y="2355025"/>
            <a:ext cx="43128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rintf returns an int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2" name="Google Shape;1242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725" y="3101266"/>
            <a:ext cx="321945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118"/>
          <p:cNvSpPr/>
          <p:nvPr/>
        </p:nvSpPr>
        <p:spPr>
          <a:xfrm rot="10800000">
            <a:off x="3997825" y="3154850"/>
            <a:ext cx="972300" cy="738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1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SIZEOF</a:t>
            </a:r>
            <a:r>
              <a:rPr lang="en"/>
              <a:t> AND </a:t>
            </a:r>
            <a:r>
              <a:rPr lang="en">
                <a:solidFill>
                  <a:schemeClr val="dk2"/>
                </a:solidFill>
              </a:rPr>
              <a:t>VLAs</a:t>
            </a:r>
            <a:endParaRPr/>
          </a:p>
        </p:txBody>
      </p:sp>
      <p:pic>
        <p:nvPicPr>
          <p:cNvPr id="1249" name="Google Shape;124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00" y="1356341"/>
            <a:ext cx="354330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19"/>
          <p:cNvSpPr/>
          <p:nvPr/>
        </p:nvSpPr>
        <p:spPr>
          <a:xfrm rot="-5400000">
            <a:off x="4736850" y="1458909"/>
            <a:ext cx="579600" cy="90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1" name="Google Shape;1251;p119"/>
          <p:cNvSpPr txBox="1"/>
          <p:nvPr/>
        </p:nvSpPr>
        <p:spPr>
          <a:xfrm>
            <a:off x="5869700" y="1668750"/>
            <a:ext cx="290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 * 4 → 12 (according to the system)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2" name="Google Shape;1252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300" y="2796541"/>
            <a:ext cx="479107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19"/>
          <p:cNvSpPr/>
          <p:nvPr/>
        </p:nvSpPr>
        <p:spPr>
          <a:xfrm rot="-5400000">
            <a:off x="6034550" y="3077784"/>
            <a:ext cx="579600" cy="90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4" name="Google Shape;1254;p119"/>
          <p:cNvSpPr txBox="1"/>
          <p:nvPr/>
        </p:nvSpPr>
        <p:spPr>
          <a:xfrm>
            <a:off x="7115650" y="3341025"/>
            <a:ext cx="830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???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5" name="Google Shape;1255;p119"/>
          <p:cNvSpPr txBox="1"/>
          <p:nvPr/>
        </p:nvSpPr>
        <p:spPr>
          <a:xfrm>
            <a:off x="240725" y="4406650"/>
            <a:ext cx="1480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§6.5.3.4/2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20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SIZEOF</a:t>
            </a:r>
            <a:r>
              <a:rPr lang="en"/>
              <a:t> AND </a:t>
            </a:r>
            <a:r>
              <a:rPr lang="en">
                <a:solidFill>
                  <a:schemeClr val="dk2"/>
                </a:solidFill>
              </a:rPr>
              <a:t>VLAs</a:t>
            </a:r>
            <a:endParaRPr/>
          </a:p>
        </p:txBody>
      </p:sp>
      <p:pic>
        <p:nvPicPr>
          <p:cNvPr id="1261" name="Google Shape;126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00" y="1419216"/>
            <a:ext cx="4791075" cy="115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2" name="Google Shape;1262;p120"/>
          <p:cNvCxnSpPr/>
          <p:nvPr/>
        </p:nvCxnSpPr>
        <p:spPr>
          <a:xfrm>
            <a:off x="3648125" y="2340575"/>
            <a:ext cx="1300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3" name="Google Shape;1263;p120"/>
          <p:cNvSpPr/>
          <p:nvPr/>
        </p:nvSpPr>
        <p:spPr>
          <a:xfrm flipH="1" rot="10800000">
            <a:off x="3701025" y="2409975"/>
            <a:ext cx="729600" cy="579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4" name="Google Shape;1264;p120"/>
          <p:cNvSpPr txBox="1"/>
          <p:nvPr/>
        </p:nvSpPr>
        <p:spPr>
          <a:xfrm>
            <a:off x="4608925" y="2593425"/>
            <a:ext cx="3937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rintf writes 3 characters → returns 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5" name="Google Shape;1265;p120"/>
          <p:cNvSpPr/>
          <p:nvPr/>
        </p:nvSpPr>
        <p:spPr>
          <a:xfrm rot="10800000">
            <a:off x="4828575" y="3027000"/>
            <a:ext cx="972300" cy="738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6" name="Google Shape;1266;p120"/>
          <p:cNvSpPr txBox="1"/>
          <p:nvPr/>
        </p:nvSpPr>
        <p:spPr>
          <a:xfrm>
            <a:off x="3351925" y="3272400"/>
            <a:ext cx="13002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sizeof(int[3])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7" name="Google Shape;1267;p120"/>
          <p:cNvSpPr/>
          <p:nvPr/>
        </p:nvSpPr>
        <p:spPr>
          <a:xfrm rot="10800000">
            <a:off x="3138850" y="3765900"/>
            <a:ext cx="972300" cy="548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8" name="Google Shape;1268;p120"/>
          <p:cNvSpPr txBox="1"/>
          <p:nvPr/>
        </p:nvSpPr>
        <p:spPr>
          <a:xfrm>
            <a:off x="442700" y="3902100"/>
            <a:ext cx="26076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 * 4 → 12 (according to the system)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9" name="Google Shape;1269;p120"/>
          <p:cNvSpPr txBox="1"/>
          <p:nvPr/>
        </p:nvSpPr>
        <p:spPr>
          <a:xfrm>
            <a:off x="240725" y="4406650"/>
            <a:ext cx="1480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§6.5.3.4/2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21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SIZEOF</a:t>
            </a:r>
            <a:r>
              <a:rPr lang="en"/>
              <a:t> AND </a:t>
            </a:r>
            <a:r>
              <a:rPr lang="en">
                <a:solidFill>
                  <a:schemeClr val="dk2"/>
                </a:solidFill>
              </a:rPr>
              <a:t>VLAs</a:t>
            </a:r>
            <a:endParaRPr/>
          </a:p>
        </p:txBody>
      </p:sp>
      <p:sp>
        <p:nvSpPr>
          <p:cNvPr id="1275" name="Google Shape;1275;p121"/>
          <p:cNvSpPr txBox="1"/>
          <p:nvPr/>
        </p:nvSpPr>
        <p:spPr>
          <a:xfrm>
            <a:off x="0" y="2404750"/>
            <a:ext cx="39012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izeof(x) 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Executes x if x is a </a:t>
            </a:r>
            <a:r>
              <a:rPr b="1" lang="en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VLA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1" lang="en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Doesn’t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execute x otherwise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6" name="Google Shape;1276;p121"/>
          <p:cNvSpPr txBox="1"/>
          <p:nvPr/>
        </p:nvSpPr>
        <p:spPr>
          <a:xfrm>
            <a:off x="240725" y="4406650"/>
            <a:ext cx="1480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§6.5.3.4/2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7" name="Google Shape;127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200" y="1226325"/>
            <a:ext cx="5067301" cy="3368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22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CODE </a:t>
            </a:r>
            <a:r>
              <a:rPr lang="en"/>
              <a:t>IN</a:t>
            </a:r>
            <a:r>
              <a:rPr lang="en"/>
              <a:t> </a:t>
            </a:r>
            <a:r>
              <a:rPr lang="en"/>
              <a:t>FUNCTION</a:t>
            </a:r>
            <a:r>
              <a:rPr lang="en">
                <a:solidFill>
                  <a:schemeClr val="dk2"/>
                </a:solidFill>
              </a:rPr>
              <a:t> ARGUMENTS </a:t>
            </a:r>
            <a:r>
              <a:rPr lang="en"/>
              <a:t>??</a:t>
            </a:r>
            <a:endParaRPr/>
          </a:p>
        </p:txBody>
      </p:sp>
      <p:pic>
        <p:nvPicPr>
          <p:cNvPr id="1283" name="Google Shape;128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75" y="1246566"/>
            <a:ext cx="4248150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122"/>
          <p:cNvSpPr txBox="1"/>
          <p:nvPr/>
        </p:nvSpPr>
        <p:spPr>
          <a:xfrm>
            <a:off x="240725" y="4406650"/>
            <a:ext cx="1480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§6.5.3.4/2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85" name="Google Shape;1285;p122"/>
          <p:cNvCxnSpPr/>
          <p:nvPr/>
        </p:nvCxnSpPr>
        <p:spPr>
          <a:xfrm>
            <a:off x="2881925" y="2368225"/>
            <a:ext cx="1567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6" name="Google Shape;1286;p122"/>
          <p:cNvSpPr/>
          <p:nvPr/>
        </p:nvSpPr>
        <p:spPr>
          <a:xfrm flipH="1" rot="10800000">
            <a:off x="3758375" y="2437625"/>
            <a:ext cx="729600" cy="579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7" name="Google Shape;1287;p122"/>
          <p:cNvSpPr txBox="1"/>
          <p:nvPr/>
        </p:nvSpPr>
        <p:spPr>
          <a:xfrm>
            <a:off x="4666275" y="2491025"/>
            <a:ext cx="2246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 is displayed and its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length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returned.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8" name="Google Shape;1288;p122"/>
          <p:cNvSpPr txBox="1"/>
          <p:nvPr/>
        </p:nvSpPr>
        <p:spPr>
          <a:xfrm>
            <a:off x="6031600" y="3292900"/>
            <a:ext cx="1827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mp (a VLA) is ignored, as its only purpose was to execute printf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9" name="Google Shape;1289;p122"/>
          <p:cNvSpPr/>
          <p:nvPr/>
        </p:nvSpPr>
        <p:spPr>
          <a:xfrm flipH="1" rot="10800000">
            <a:off x="4763200" y="3204150"/>
            <a:ext cx="1073400" cy="825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90" name="Google Shape;1290;p122"/>
          <p:cNvCxnSpPr/>
          <p:nvPr/>
        </p:nvCxnSpPr>
        <p:spPr>
          <a:xfrm>
            <a:off x="2874700" y="3220650"/>
            <a:ext cx="386400" cy="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1" name="Google Shape;1291;p122"/>
          <p:cNvSpPr/>
          <p:nvPr/>
        </p:nvSpPr>
        <p:spPr>
          <a:xfrm rot="10800000">
            <a:off x="2565075" y="3365975"/>
            <a:ext cx="627000" cy="566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2" name="Google Shape;1292;p122"/>
          <p:cNvSpPr txBox="1"/>
          <p:nvPr/>
        </p:nvSpPr>
        <p:spPr>
          <a:xfrm>
            <a:off x="0" y="3497975"/>
            <a:ext cx="25446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Don’t forget that my_putstr takes an array argument → thus a pointer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Slide “ARRAY OR POINTER ?”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23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C11</a:t>
            </a:r>
            <a:r>
              <a:rPr lang="en"/>
              <a:t> AND </a:t>
            </a:r>
            <a:r>
              <a:rPr lang="en">
                <a:solidFill>
                  <a:schemeClr val="dk2"/>
                </a:solidFill>
              </a:rPr>
              <a:t>VLAs</a:t>
            </a:r>
            <a:endParaRPr/>
          </a:p>
        </p:txBody>
      </p:sp>
      <p:sp>
        <p:nvSpPr>
          <p:cNvPr id="1298" name="Google Shape;1298;p123"/>
          <p:cNvSpPr txBox="1"/>
          <p:nvPr/>
        </p:nvSpPr>
        <p:spPr>
          <a:xfrm>
            <a:off x="751225" y="1894975"/>
            <a:ext cx="33300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C11 made VLAs optional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§6.7.6.2/4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§6.10.8.3 (__STDC_NO_VLA__)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9" name="Google Shape;129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025" y="1708029"/>
            <a:ext cx="3590925" cy="136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0" name="Google Shape;1300;p123"/>
          <p:cNvCxnSpPr/>
          <p:nvPr/>
        </p:nvCxnSpPr>
        <p:spPr>
          <a:xfrm>
            <a:off x="6323750" y="2817175"/>
            <a:ext cx="1453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1" name="Google Shape;1301;p123"/>
          <p:cNvSpPr/>
          <p:nvPr/>
        </p:nvSpPr>
        <p:spPr>
          <a:xfrm>
            <a:off x="6732175" y="3027025"/>
            <a:ext cx="440400" cy="559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2" name="Google Shape;1302;p123"/>
          <p:cNvSpPr txBox="1"/>
          <p:nvPr/>
        </p:nvSpPr>
        <p:spPr>
          <a:xfrm>
            <a:off x="5151925" y="3600275"/>
            <a:ext cx="2964300" cy="11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That macro expands to 1 if VLAs aren’t supported, otherwise it’s not even defined.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3" name="Google Shape;1303;p123"/>
          <p:cNvSpPr txBox="1"/>
          <p:nvPr/>
        </p:nvSpPr>
        <p:spPr>
          <a:xfrm>
            <a:off x="775975" y="3145875"/>
            <a:ext cx="33837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instance, CompCert 3.12 (another C compiler) doesn’t support VLAs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It defines __STDC_NO_VLA__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It doesn't compile VLAs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4" name="Google Shape;1304;p123"/>
          <p:cNvSpPr txBox="1"/>
          <p:nvPr/>
        </p:nvSpPr>
        <p:spPr>
          <a:xfrm>
            <a:off x="10800" y="4806250"/>
            <a:ext cx="9144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10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 C23, VLAs </a:t>
            </a:r>
            <a:r>
              <a:rPr lang="en" sz="1000" u="sng">
                <a:latin typeface="Montserrat"/>
                <a:ea typeface="Montserrat"/>
                <a:cs typeface="Montserrat"/>
                <a:sym typeface="Montserrat"/>
                <a:hlinkClick r:id="rId7"/>
              </a:rPr>
              <a:t>as</a:t>
            </a:r>
            <a:r>
              <a:rPr lang="en" sz="10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000" u="sng">
                <a:latin typeface="Montserrat"/>
                <a:ea typeface="Montserrat"/>
                <a:cs typeface="Montserrat"/>
                <a:sym typeface="Montserrat"/>
                <a:hlinkClick r:id="rId9"/>
              </a:rPr>
              <a:t>function parameters</a:t>
            </a:r>
            <a:r>
              <a:rPr lang="en" sz="10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000" u="sng">
                <a:latin typeface="Montserrat"/>
                <a:ea typeface="Montserrat"/>
                <a:cs typeface="Montserrat"/>
                <a:sym typeface="Montserrat"/>
                <a:hlinkClick r:id="rId11"/>
              </a:rPr>
              <a:t>are mandatory again</a:t>
            </a:r>
            <a:r>
              <a:rPr lang="en" sz="10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but VLAs</a:t>
            </a:r>
            <a:r>
              <a:rPr lang="en" sz="1000" u="sng">
                <a:latin typeface="Montserrat"/>
                <a:ea typeface="Montserrat"/>
                <a:cs typeface="Montserrat"/>
                <a:sym typeface="Montserrat"/>
                <a:hlinkClick r:id="rId13"/>
              </a:rPr>
              <a:t> as local variables remain optional</a:t>
            </a:r>
            <a:endParaRPr sz="1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Google Shape;1309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85" y="1561725"/>
            <a:ext cx="3764592" cy="2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24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 LITTLE</a:t>
            </a:r>
            <a:r>
              <a:rPr lang="en" sz="3400"/>
              <a:t> </a:t>
            </a:r>
            <a:r>
              <a:rPr lang="en" sz="3400">
                <a:solidFill>
                  <a:schemeClr val="dk2"/>
                </a:solidFill>
              </a:rPr>
              <a:t>VLA</a:t>
            </a:r>
            <a:r>
              <a:rPr lang="en" sz="3400"/>
              <a:t> IN </a:t>
            </a:r>
            <a:r>
              <a:rPr lang="en" sz="3400">
                <a:solidFill>
                  <a:schemeClr val="dk2"/>
                </a:solidFill>
              </a:rPr>
              <a:t>[BRACKETS]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11" name="Google Shape;1311;p124"/>
          <p:cNvSpPr/>
          <p:nvPr/>
        </p:nvSpPr>
        <p:spPr>
          <a:xfrm rot="-5400000">
            <a:off x="4054947" y="254883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2" name="Google Shape;1312;p124"/>
          <p:cNvSpPr txBox="1"/>
          <p:nvPr/>
        </p:nvSpPr>
        <p:spPr>
          <a:xfrm>
            <a:off x="5465775" y="2251700"/>
            <a:ext cx="3384300" cy="17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Only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a function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declaration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(prototype):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 array[*] declares a VLA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Whereas int array[] declares a regular array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§6.7.5.2/4, §6.7.5.3/12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13" name="Google Shape;1313;p124"/>
          <p:cNvCxnSpPr/>
          <p:nvPr/>
        </p:nvCxnSpPr>
        <p:spPr>
          <a:xfrm>
            <a:off x="3009025" y="2236925"/>
            <a:ext cx="562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4" name="Google Shape;1314;p124"/>
          <p:cNvSpPr txBox="1"/>
          <p:nvPr/>
        </p:nvSpPr>
        <p:spPr>
          <a:xfrm>
            <a:off x="7294500" y="4464425"/>
            <a:ext cx="1849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To go further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25" y="1921100"/>
            <a:ext cx="6819050" cy="28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4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--HELP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67" name="Google Shape;367;p44"/>
          <p:cNvPicPr preferRelativeResize="0"/>
          <p:nvPr/>
        </p:nvPicPr>
        <p:blipFill rotWithShape="1">
          <a:blip r:embed="rId4">
            <a:alphaModFix/>
          </a:blip>
          <a:srcRect b="0" l="0" r="16756" t="0"/>
          <a:stretch/>
        </p:blipFill>
        <p:spPr>
          <a:xfrm>
            <a:off x="4439500" y="1488200"/>
            <a:ext cx="4612201" cy="14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4"/>
          <p:cNvSpPr txBox="1"/>
          <p:nvPr/>
        </p:nvSpPr>
        <p:spPr>
          <a:xfrm>
            <a:off x="6920050" y="4214100"/>
            <a:ext cx="2223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§6.1.4 (Example)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§6.4.5/7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25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 LITTLE </a:t>
            </a:r>
            <a:r>
              <a:rPr lang="en" sz="3400">
                <a:solidFill>
                  <a:schemeClr val="dk2"/>
                </a:solidFill>
              </a:rPr>
              <a:t>VLA</a:t>
            </a:r>
            <a:r>
              <a:rPr lang="en" sz="3400"/>
              <a:t> IN </a:t>
            </a:r>
            <a:r>
              <a:rPr lang="en" sz="3400">
                <a:solidFill>
                  <a:schemeClr val="dk2"/>
                </a:solidFill>
              </a:rPr>
              <a:t>[BRACKETS]</a:t>
            </a:r>
            <a:endParaRPr sz="3400"/>
          </a:p>
        </p:txBody>
      </p:sp>
      <p:sp>
        <p:nvSpPr>
          <p:cNvPr id="1320" name="Google Shape;1320;p125"/>
          <p:cNvSpPr/>
          <p:nvPr/>
        </p:nvSpPr>
        <p:spPr>
          <a:xfrm rot="-5400000">
            <a:off x="3747885" y="156791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1" name="Google Shape;132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6325"/>
            <a:ext cx="3030475" cy="23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125"/>
          <p:cNvSpPr txBox="1"/>
          <p:nvPr/>
        </p:nvSpPr>
        <p:spPr>
          <a:xfrm>
            <a:off x="5346975" y="1704875"/>
            <a:ext cx="3753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Doesn’t compile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int arr[*] is in a function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instead of a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declaration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3" name="Google Shape;1323;p125"/>
          <p:cNvSpPr/>
          <p:nvPr/>
        </p:nvSpPr>
        <p:spPr>
          <a:xfrm rot="-5400000">
            <a:off x="3898925" y="3692909"/>
            <a:ext cx="7320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4" name="Google Shape;1324;p125"/>
          <p:cNvSpPr txBox="1"/>
          <p:nvPr/>
        </p:nvSpPr>
        <p:spPr>
          <a:xfrm>
            <a:off x="5346975" y="3791225"/>
            <a:ext cx="3753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Doesn’t compile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int arr[*] is in a function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body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not in its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declaration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5" name="Google Shape;1325;p125"/>
          <p:cNvPicPr preferRelativeResize="0"/>
          <p:nvPr/>
        </p:nvPicPr>
        <p:blipFill rotWithShape="1">
          <a:blip r:embed="rId4">
            <a:alphaModFix/>
          </a:blip>
          <a:srcRect b="3465" l="0" r="0" t="0"/>
          <a:stretch/>
        </p:blipFill>
        <p:spPr>
          <a:xfrm>
            <a:off x="152400" y="3709850"/>
            <a:ext cx="2959375" cy="10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26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 LITTLE </a:t>
            </a:r>
            <a:r>
              <a:rPr lang="en" sz="3400">
                <a:solidFill>
                  <a:schemeClr val="dk2"/>
                </a:solidFill>
              </a:rPr>
              <a:t>VLA</a:t>
            </a:r>
            <a:r>
              <a:rPr lang="en" sz="3400"/>
              <a:t> IN </a:t>
            </a:r>
            <a:r>
              <a:rPr lang="en" sz="3400">
                <a:solidFill>
                  <a:schemeClr val="dk2"/>
                </a:solidFill>
              </a:rPr>
              <a:t>[BRACKETS]</a:t>
            </a:r>
            <a:endParaRPr sz="3400"/>
          </a:p>
        </p:txBody>
      </p:sp>
      <p:pic>
        <p:nvPicPr>
          <p:cNvPr id="1331" name="Google Shape;133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75" y="1556712"/>
            <a:ext cx="3672125" cy="282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126"/>
          <p:cNvSpPr txBox="1"/>
          <p:nvPr/>
        </p:nvSpPr>
        <p:spPr>
          <a:xfrm>
            <a:off x="5635625" y="2062025"/>
            <a:ext cx="3384300" cy="17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nt[*] is compatible with int[1]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at the end we’ll have an int*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(see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Slide “ARRAY OR POINTER ?”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3" name="Google Shape;1333;p126"/>
          <p:cNvSpPr/>
          <p:nvPr/>
        </p:nvSpPr>
        <p:spPr>
          <a:xfrm rot="-5400000">
            <a:off x="4054947" y="254883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27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</a:t>
            </a:r>
            <a:r>
              <a:rPr lang="en">
                <a:solidFill>
                  <a:schemeClr val="dk2"/>
                </a:solidFill>
              </a:rPr>
              <a:t> C-RELATED </a:t>
            </a:r>
            <a:r>
              <a:rPr lang="en"/>
              <a:t>THINGS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Google Shape;134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225" y="720625"/>
            <a:ext cx="3783774" cy="337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128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ENTRY</a:t>
            </a:r>
            <a:endParaRPr/>
          </a:p>
        </p:txBody>
      </p:sp>
      <p:sp>
        <p:nvSpPr>
          <p:cNvPr id="1345" name="Google Shape;1345;p128"/>
          <p:cNvSpPr txBox="1"/>
          <p:nvPr/>
        </p:nvSpPr>
        <p:spPr>
          <a:xfrm>
            <a:off x="4463675" y="4030275"/>
            <a:ext cx="46428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 question I asked about this on Retrocomputing StackExchange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 StackOverflow question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6" name="Google Shape;1346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250" y="1175651"/>
            <a:ext cx="4461750" cy="28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128"/>
          <p:cNvSpPr txBox="1"/>
          <p:nvPr/>
        </p:nvSpPr>
        <p:spPr>
          <a:xfrm>
            <a:off x="0" y="4811875"/>
            <a:ext cx="17460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K&amp;R §A.2.3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8" name="Google Shape;1348;p128"/>
          <p:cNvSpPr/>
          <p:nvPr/>
        </p:nvSpPr>
        <p:spPr>
          <a:xfrm>
            <a:off x="2768025" y="3160550"/>
            <a:ext cx="378900" cy="148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9" name="Google Shape;1349;p128"/>
          <p:cNvSpPr/>
          <p:nvPr/>
        </p:nvSpPr>
        <p:spPr>
          <a:xfrm>
            <a:off x="179500" y="3685175"/>
            <a:ext cx="4284300" cy="148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50" name="Google Shape;1350;p128"/>
          <p:cNvCxnSpPr>
            <a:stCxn id="1349" idx="3"/>
            <a:endCxn id="1345" idx="1"/>
          </p:cNvCxnSpPr>
          <p:nvPr/>
        </p:nvCxnSpPr>
        <p:spPr>
          <a:xfrm>
            <a:off x="4463800" y="3759575"/>
            <a:ext cx="600" cy="639600"/>
          </a:xfrm>
          <a:prstGeom prst="curvedConnector5">
            <a:avLst>
              <a:gd fmla="val 39687500" name="adj1"/>
              <a:gd fmla="val 26978" name="adj2"/>
              <a:gd fmla="val -39708333" name="adj3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1" name="Google Shape;1351;p128"/>
          <p:cNvSpPr txBox="1"/>
          <p:nvPr/>
        </p:nvSpPr>
        <p:spPr>
          <a:xfrm>
            <a:off x="7715250" y="2405600"/>
            <a:ext cx="13911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n FORTRAN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2" name="Google Shape;1352;p128"/>
          <p:cNvSpPr/>
          <p:nvPr/>
        </p:nvSpPr>
        <p:spPr>
          <a:xfrm>
            <a:off x="6208900" y="2907875"/>
            <a:ext cx="841800" cy="20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2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#PRAGMA </a:t>
            </a:r>
            <a:r>
              <a:rPr lang="en"/>
              <a:t>AND GCC</a:t>
            </a:r>
            <a:endParaRPr/>
          </a:p>
        </p:txBody>
      </p:sp>
      <p:pic>
        <p:nvPicPr>
          <p:cNvPr id="1358" name="Google Shape;1358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75" y="1138325"/>
            <a:ext cx="5024249" cy="36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129"/>
          <p:cNvSpPr txBox="1"/>
          <p:nvPr/>
        </p:nvSpPr>
        <p:spPr>
          <a:xfrm>
            <a:off x="115050" y="4811875"/>
            <a:ext cx="5211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GCC 1.21 (copyright 1986-1987), in file cccp.c at line 2985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0" name="Google Shape;1360;p129"/>
          <p:cNvSpPr txBox="1"/>
          <p:nvPr/>
        </p:nvSpPr>
        <p:spPr>
          <a:xfrm>
            <a:off x="5772900" y="4452775"/>
            <a:ext cx="1976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To go further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1" name="Google Shape;1361;p129"/>
          <p:cNvSpPr txBox="1"/>
          <p:nvPr/>
        </p:nvSpPr>
        <p:spPr>
          <a:xfrm>
            <a:off x="5772900" y="4798350"/>
            <a:ext cx="33297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GCC 1.21 Source Code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2" name="Google Shape;1362;p129"/>
          <p:cNvSpPr txBox="1"/>
          <p:nvPr/>
        </p:nvSpPr>
        <p:spPr>
          <a:xfrm>
            <a:off x="5411300" y="1336475"/>
            <a:ext cx="3329700" cy="17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#pragma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is non-standard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 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GCC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Runs a 1st game (nethack)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Runs a 2nd game (rogue)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Runs a 3rd game (hanoi)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Displays an error message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3" name="Google Shape;1363;p129"/>
          <p:cNvSpPr/>
          <p:nvPr/>
        </p:nvSpPr>
        <p:spPr>
          <a:xfrm>
            <a:off x="93900" y="1163075"/>
            <a:ext cx="483900" cy="17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4" name="Google Shape;1364;p129"/>
          <p:cNvSpPr txBox="1"/>
          <p:nvPr/>
        </p:nvSpPr>
        <p:spPr>
          <a:xfrm>
            <a:off x="924675" y="363875"/>
            <a:ext cx="1502700" cy="75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Removed since a long time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65" name="Google Shape;1365;p129"/>
          <p:cNvCxnSpPr>
            <a:stCxn id="1363" idx="0"/>
            <a:endCxn id="1364" idx="1"/>
          </p:cNvCxnSpPr>
          <p:nvPr/>
        </p:nvCxnSpPr>
        <p:spPr>
          <a:xfrm rot="-5400000">
            <a:off x="418800" y="657125"/>
            <a:ext cx="423000" cy="588900"/>
          </a:xfrm>
          <a:prstGeom prst="curved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6" name="Google Shape;1366;p129"/>
          <p:cNvSpPr txBox="1"/>
          <p:nvPr/>
        </p:nvSpPr>
        <p:spPr>
          <a:xfrm>
            <a:off x="5493900" y="3489100"/>
            <a:ext cx="25341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#pragma (C89 §6.8.6, C99 §6.10.6) and _Pragma (added in C99, §6.10.9) are standard, but their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arguments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are not (with a few exceptions)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30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IOCCC</a:t>
            </a:r>
            <a:endParaRPr/>
          </a:p>
        </p:txBody>
      </p:sp>
      <p:pic>
        <p:nvPicPr>
          <p:cNvPr id="1372" name="Google Shape;137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9750"/>
            <a:ext cx="3708725" cy="47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468" y="1073925"/>
            <a:ext cx="3503857" cy="3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130"/>
          <p:cNvSpPr txBox="1"/>
          <p:nvPr/>
        </p:nvSpPr>
        <p:spPr>
          <a:xfrm>
            <a:off x="8018650" y="4811200"/>
            <a:ext cx="9318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Source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5" name="Google Shape;1375;p130"/>
          <p:cNvSpPr txBox="1"/>
          <p:nvPr/>
        </p:nvSpPr>
        <p:spPr>
          <a:xfrm>
            <a:off x="3994875" y="4811200"/>
            <a:ext cx="31713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IOCCC official website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/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GitHub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Google Shape;138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225" y="1207827"/>
            <a:ext cx="3586500" cy="35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31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GOTOS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IN AN ARRAY ?</a:t>
            </a:r>
            <a:endParaRPr/>
          </a:p>
        </p:txBody>
      </p:sp>
      <p:sp>
        <p:nvSpPr>
          <p:cNvPr id="1382" name="Google Shape;1382;p131"/>
          <p:cNvSpPr txBox="1"/>
          <p:nvPr/>
        </p:nvSpPr>
        <p:spPr>
          <a:xfrm>
            <a:off x="6254400" y="3857625"/>
            <a:ext cx="28896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To go further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 "tokenizer" example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A coroutine example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GCC's documentation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3" name="Google Shape;1383;p131"/>
          <p:cNvSpPr txBox="1"/>
          <p:nvPr/>
        </p:nvSpPr>
        <p:spPr>
          <a:xfrm>
            <a:off x="5772000" y="1683200"/>
            <a:ext cx="29547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Compiler extension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non-standard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 least supported by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GCC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4" name="Google Shape;1384;p131"/>
          <p:cNvSpPr txBox="1"/>
          <p:nvPr/>
        </p:nvSpPr>
        <p:spPr>
          <a:xfrm>
            <a:off x="3235500" y="2888950"/>
            <a:ext cx="26730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performance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Avoids a function call.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Mostly used in interpreters and VMs (to read and then execute bytecode).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32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</a:t>
            </a:r>
            <a:r>
              <a:rPr lang="en"/>
              <a:t>…</a:t>
            </a:r>
            <a:r>
              <a:rPr lang="en"/>
              <a:t> ?</a:t>
            </a:r>
            <a:endParaRPr/>
          </a:p>
        </p:txBody>
      </p:sp>
      <p:pic>
        <p:nvPicPr>
          <p:cNvPr id="1390" name="Google Shape;1390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175" y="1045016"/>
            <a:ext cx="4137381" cy="3764783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132"/>
          <p:cNvSpPr txBox="1"/>
          <p:nvPr/>
        </p:nvSpPr>
        <p:spPr>
          <a:xfrm>
            <a:off x="5772000" y="1683200"/>
            <a:ext cx="29547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Compiler extension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non-standard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 least supported by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GCC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2" name="Google Shape;1392;p132"/>
          <p:cNvSpPr txBox="1"/>
          <p:nvPr/>
        </p:nvSpPr>
        <p:spPr>
          <a:xfrm>
            <a:off x="6364350" y="4362200"/>
            <a:ext cx="2318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GCC's documentation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33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MULTIPLYING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DAMAGE</a:t>
            </a:r>
            <a:r>
              <a:rPr lang="en"/>
              <a:t> - </a:t>
            </a:r>
            <a:r>
              <a:rPr lang="en">
                <a:solidFill>
                  <a:schemeClr val="dk2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98" name="Google Shape;1398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038" y="2373425"/>
            <a:ext cx="4885925" cy="2365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99" name="Google Shape;1399;p133"/>
          <p:cNvGraphicFramePr/>
          <p:nvPr/>
        </p:nvGraphicFramePr>
        <p:xfrm>
          <a:off x="2210675" y="147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{0289B292-A99A-40AF-B5E8-17F2F0FC37B5}</a:tableStyleId>
              </a:tblPr>
              <a:tblGrid>
                <a:gridCol w="1349750"/>
                <a:gridCol w="688750"/>
                <a:gridCol w="755825"/>
                <a:gridCol w="837400"/>
                <a:gridCol w="1090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Level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 ⇒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 ⇒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 ⇒ 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 ⇒ 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Multiplier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Google Shape;140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350" y="2755175"/>
            <a:ext cx="506730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134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MULTIPLYING </a:t>
            </a:r>
            <a:r>
              <a:rPr lang="en"/>
              <a:t>DAMAGE</a:t>
            </a:r>
            <a:r>
              <a:rPr lang="en"/>
              <a:t> - </a:t>
            </a:r>
            <a:r>
              <a:rPr lang="en">
                <a:solidFill>
                  <a:schemeClr val="dk2"/>
                </a:solidFill>
              </a:rPr>
              <a:t>SWITCH…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1406" name="Google Shape;1406;p134"/>
          <p:cNvGraphicFramePr/>
          <p:nvPr/>
        </p:nvGraphicFramePr>
        <p:xfrm>
          <a:off x="2210675" y="147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{0289B292-A99A-40AF-B5E8-17F2F0FC37B5}</a:tableStyleId>
              </a:tblPr>
              <a:tblGrid>
                <a:gridCol w="1349750"/>
                <a:gridCol w="688750"/>
                <a:gridCol w="755825"/>
                <a:gridCol w="837400"/>
                <a:gridCol w="1090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Level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 ⇒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 ⇒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 ⇒ 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 ⇒ 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Multiplier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